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12192000"/>
  <p:notesSz cx="6858000" cy="9144000"/>
  <p:embeddedFontLst>
    <p:embeddedFont>
      <p:font typeface="Libre Franklin Black"/>
      <p:bold r:id="rId24"/>
      <p:boldItalic r:id="rId2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GoogleSlidesCustomDataVersion2">
      <go:slidesCustomData xmlns:go="http://customooxmlschemas.google.com/" r:id="rId26" roundtripDataSignature="AMtx7misao6nsRG6RDwitliVfkEZgXG5h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92607978-C303-467D-9671-0B45B186F06F}">
  <a:tblStyle styleId="{92607978-C303-467D-9671-0B45B186F06F}" styleName="Table_0">
    <a:wholeTbl>
      <a:tcTxStyle b="off" i="off">
        <a:font>
          <a:latin typeface="Consolas"/>
          <a:ea typeface="Consolas"/>
          <a:cs typeface="Consolas"/>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F1F5"/>
          </a:solidFill>
        </a:fill>
      </a:tcStyle>
    </a:wholeTbl>
    <a:band1H>
      <a:tcTxStyle/>
      <a:tcStyle>
        <a:fill>
          <a:solidFill>
            <a:srgbClr val="CCE3EA"/>
          </a:solidFill>
        </a:fill>
      </a:tcStyle>
    </a:band1H>
    <a:band2H>
      <a:tcTxStyle/>
    </a:band2H>
    <a:band1V>
      <a:tcTxStyle/>
      <a:tcStyle>
        <a:fill>
          <a:solidFill>
            <a:srgbClr val="CCE3EA"/>
          </a:solidFill>
        </a:fill>
      </a:tcStyle>
    </a:band1V>
    <a:band2V>
      <a:tcTxStyle/>
    </a:band2V>
    <a:lastCol>
      <a:tcTxStyle b="on" i="off">
        <a:font>
          <a:latin typeface="Consolas"/>
          <a:ea typeface="Consolas"/>
          <a:cs typeface="Consolas"/>
        </a:font>
        <a:schemeClr val="lt1"/>
      </a:tcTxStyle>
      <a:tcStyle>
        <a:fill>
          <a:solidFill>
            <a:schemeClr val="accent1"/>
          </a:solidFill>
        </a:fill>
      </a:tcStyle>
    </a:lastCol>
    <a:firstCol>
      <a:tcTxStyle b="on" i="off">
        <a:font>
          <a:latin typeface="Consolas"/>
          <a:ea typeface="Consolas"/>
          <a:cs typeface="Consolas"/>
        </a:font>
        <a:schemeClr val="lt1"/>
      </a:tcTxStyle>
      <a:tcStyle>
        <a:fill>
          <a:solidFill>
            <a:schemeClr val="accent1"/>
          </a:solidFill>
        </a:fill>
      </a:tcStyle>
    </a:firstCol>
    <a:lastRow>
      <a:tcTxStyle b="on" i="off">
        <a:font>
          <a:latin typeface="Consolas"/>
          <a:ea typeface="Consolas"/>
          <a:cs typeface="Consolas"/>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onsolas"/>
          <a:ea typeface="Consolas"/>
          <a:cs typeface="Consolas"/>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font" Target="fonts/LibreFranklinBlack-bold.fntdata"/><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customschemas.google.com/relationships/presentationmetadata" Target="metadata"/><Relationship Id="rId25" Type="http://schemas.openxmlformats.org/officeDocument/2006/relationships/font" Target="fonts/LibreFranklinBlack-boldItalic.fntdata"/><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0" name="Shape 80"/>
        <p:cNvGrpSpPr/>
        <p:nvPr/>
      </p:nvGrpSpPr>
      <p:grpSpPr>
        <a:xfrm>
          <a:off x="0" y="0"/>
          <a:ext cx="0" cy="0"/>
          <a:chOff x="0" y="0"/>
          <a:chExt cx="0" cy="0"/>
        </a:xfrm>
      </p:grpSpPr>
      <p:sp>
        <p:nvSpPr>
          <p:cNvPr id="81" name="Google Shape;81;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3" name="Shape 193"/>
        <p:cNvGrpSpPr/>
        <p:nvPr/>
      </p:nvGrpSpPr>
      <p:grpSpPr>
        <a:xfrm>
          <a:off x="0" y="0"/>
          <a:ext cx="0" cy="0"/>
          <a:chOff x="0" y="0"/>
          <a:chExt cx="0" cy="0"/>
        </a:xfrm>
      </p:grpSpPr>
      <p:sp>
        <p:nvSpPr>
          <p:cNvPr id="194" name="Google Shape;194;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5" name="Google Shape;195;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7" name="Google Shape;207;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7" name="Shape 217"/>
        <p:cNvGrpSpPr/>
        <p:nvPr/>
      </p:nvGrpSpPr>
      <p:grpSpPr>
        <a:xfrm>
          <a:off x="0" y="0"/>
          <a:ext cx="0" cy="0"/>
          <a:chOff x="0" y="0"/>
          <a:chExt cx="0" cy="0"/>
        </a:xfrm>
      </p:grpSpPr>
      <p:sp>
        <p:nvSpPr>
          <p:cNvPr id="218" name="Google Shape;218;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9" name="Google Shape;219;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0" name="Shape 240"/>
        <p:cNvGrpSpPr/>
        <p:nvPr/>
      </p:nvGrpSpPr>
      <p:grpSpPr>
        <a:xfrm>
          <a:off x="0" y="0"/>
          <a:ext cx="0" cy="0"/>
          <a:chOff x="0" y="0"/>
          <a:chExt cx="0" cy="0"/>
        </a:xfrm>
      </p:grpSpPr>
      <p:sp>
        <p:nvSpPr>
          <p:cNvPr id="241" name="Google Shape;241;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2" name="Google Shape;242;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4" name="Google Shape;25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6" name="Google Shape;266;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3" name="Shape 273"/>
        <p:cNvGrpSpPr/>
        <p:nvPr/>
      </p:nvGrpSpPr>
      <p:grpSpPr>
        <a:xfrm>
          <a:off x="0" y="0"/>
          <a:ext cx="0" cy="0"/>
          <a:chOff x="0" y="0"/>
          <a:chExt cx="0" cy="0"/>
        </a:xfrm>
      </p:grpSpPr>
      <p:sp>
        <p:nvSpPr>
          <p:cNvPr id="274" name="Google Shape;274;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75" name="Google Shape;275;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90" name="Google Shape;290;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9" name="Shape 89"/>
        <p:cNvGrpSpPr/>
        <p:nvPr/>
      </p:nvGrpSpPr>
      <p:grpSpPr>
        <a:xfrm>
          <a:off x="0" y="0"/>
          <a:ext cx="0" cy="0"/>
          <a:chOff x="0" y="0"/>
          <a:chExt cx="0" cy="0"/>
        </a:xfrm>
      </p:grpSpPr>
      <p:sp>
        <p:nvSpPr>
          <p:cNvPr id="90" name="Google Shape;90;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1" name="Google Shape;91;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9" name="Google Shape;109;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1" name="Google Shape;12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1" name="Shape 131"/>
        <p:cNvGrpSpPr/>
        <p:nvPr/>
      </p:nvGrpSpPr>
      <p:grpSpPr>
        <a:xfrm>
          <a:off x="0" y="0"/>
          <a:ext cx="0" cy="0"/>
          <a:chOff x="0" y="0"/>
          <a:chExt cx="0" cy="0"/>
        </a:xfrm>
      </p:grpSpPr>
      <p:sp>
        <p:nvSpPr>
          <p:cNvPr id="132" name="Google Shape;132;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3" name="Google Shape;133;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2" name="Shape 142"/>
        <p:cNvGrpSpPr/>
        <p:nvPr/>
      </p:nvGrpSpPr>
      <p:grpSpPr>
        <a:xfrm>
          <a:off x="0" y="0"/>
          <a:ext cx="0" cy="0"/>
          <a:chOff x="0" y="0"/>
          <a:chExt cx="0" cy="0"/>
        </a:xfrm>
      </p:grpSpPr>
      <p:sp>
        <p:nvSpPr>
          <p:cNvPr id="143" name="Google Shape;143;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0" name="Shape 170"/>
        <p:cNvGrpSpPr/>
        <p:nvPr/>
      </p:nvGrpSpPr>
      <p:grpSpPr>
        <a:xfrm>
          <a:off x="0" y="0"/>
          <a:ext cx="0" cy="0"/>
          <a:chOff x="0" y="0"/>
          <a:chExt cx="0" cy="0"/>
        </a:xfrm>
      </p:grpSpPr>
      <p:sp>
        <p:nvSpPr>
          <p:cNvPr id="171" name="Google Shape;171;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2" name="Google Shape;172;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0" name="Shape 180"/>
        <p:cNvGrpSpPr/>
        <p:nvPr/>
      </p:nvGrpSpPr>
      <p:grpSpPr>
        <a:xfrm>
          <a:off x="0" y="0"/>
          <a:ext cx="0" cy="0"/>
          <a:chOff x="0" y="0"/>
          <a:chExt cx="0" cy="0"/>
        </a:xfrm>
      </p:grpSpPr>
      <p:sp>
        <p:nvSpPr>
          <p:cNvPr id="181" name="Google Shape;181;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2" name="Google Shape;182;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1" name="Shape 11"/>
        <p:cNvGrpSpPr/>
        <p:nvPr/>
      </p:nvGrpSpPr>
      <p:grpSpPr>
        <a:xfrm>
          <a:off x="0" y="0"/>
          <a:ext cx="0" cy="0"/>
          <a:chOff x="0" y="0"/>
          <a:chExt cx="0" cy="0"/>
        </a:xfrm>
      </p:grpSpPr>
      <p:sp>
        <p:nvSpPr>
          <p:cNvPr id="12" name="Google Shape;12;p20"/>
          <p:cNvSpPr txBox="1"/>
          <p:nvPr>
            <p:ph type="ctrTitle"/>
          </p:nvPr>
        </p:nvSpPr>
        <p:spPr>
          <a:xfrm>
            <a:off x="1219200" y="1122362"/>
            <a:ext cx="8876022" cy="3744209"/>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5400"/>
              <a:buFont typeface="Libre Franklin Black"/>
              <a:buNone/>
              <a:defRPr sz="5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3" name="Google Shape;13;p20"/>
          <p:cNvSpPr txBox="1"/>
          <p:nvPr>
            <p:ph idx="1" type="subTitle"/>
          </p:nvPr>
        </p:nvSpPr>
        <p:spPr>
          <a:xfrm>
            <a:off x="1219200" y="5230134"/>
            <a:ext cx="4876800" cy="942065"/>
          </a:xfrm>
          <a:prstGeom prst="rect">
            <a:avLst/>
          </a:prstGeom>
          <a:noFill/>
          <a:ln>
            <a:noFill/>
          </a:ln>
        </p:spPr>
        <p:txBody>
          <a:bodyPr anchorCtr="0" anchor="t" bIns="45700" lIns="91425" spcFirstLastPara="1" rIns="91425" wrap="square" tIns="45700">
            <a:normAutofit/>
          </a:bodyPr>
          <a:lstStyle>
            <a:lvl1pPr lvl="0" algn="l">
              <a:lnSpc>
                <a:spcPct val="120000"/>
              </a:lnSpc>
              <a:spcBef>
                <a:spcPts val="1000"/>
              </a:spcBef>
              <a:spcAft>
                <a:spcPts val="0"/>
              </a:spcAft>
              <a:buClr>
                <a:schemeClr val="lt1"/>
              </a:buClr>
              <a:buSzPts val="1600"/>
              <a:buNone/>
              <a:defRPr sz="1600"/>
            </a:lvl1pPr>
            <a:lvl2pPr lvl="1" algn="ctr">
              <a:lnSpc>
                <a:spcPct val="120000"/>
              </a:lnSpc>
              <a:spcBef>
                <a:spcPts val="500"/>
              </a:spcBef>
              <a:spcAft>
                <a:spcPts val="0"/>
              </a:spcAft>
              <a:buClr>
                <a:schemeClr val="lt1"/>
              </a:buClr>
              <a:buSzPts val="2000"/>
              <a:buNone/>
              <a:defRPr sz="2000"/>
            </a:lvl2pPr>
            <a:lvl3pPr lvl="2" algn="ctr">
              <a:lnSpc>
                <a:spcPct val="120000"/>
              </a:lnSpc>
              <a:spcBef>
                <a:spcPts val="500"/>
              </a:spcBef>
              <a:spcAft>
                <a:spcPts val="0"/>
              </a:spcAft>
              <a:buClr>
                <a:schemeClr val="lt1"/>
              </a:buClr>
              <a:buSzPts val="1800"/>
              <a:buNone/>
              <a:defRPr sz="1800"/>
            </a:lvl3pPr>
            <a:lvl4pPr lvl="3" algn="ctr">
              <a:lnSpc>
                <a:spcPct val="120000"/>
              </a:lnSpc>
              <a:spcBef>
                <a:spcPts val="500"/>
              </a:spcBef>
              <a:spcAft>
                <a:spcPts val="0"/>
              </a:spcAft>
              <a:buClr>
                <a:schemeClr val="lt1"/>
              </a:buClr>
              <a:buSzPts val="1600"/>
              <a:buNone/>
              <a:defRPr sz="1600"/>
            </a:lvl4pPr>
            <a:lvl5pPr lvl="4" algn="ctr">
              <a:lnSpc>
                <a:spcPct val="12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p:txBody>
      </p:sp>
      <p:sp>
        <p:nvSpPr>
          <p:cNvPr id="14" name="Google Shape;14;p20"/>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5" name="Google Shape;15;p20"/>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20"/>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68" name="Shape 68"/>
        <p:cNvGrpSpPr/>
        <p:nvPr/>
      </p:nvGrpSpPr>
      <p:grpSpPr>
        <a:xfrm>
          <a:off x="0" y="0"/>
          <a:ext cx="0" cy="0"/>
          <a:chOff x="0" y="0"/>
          <a:chExt cx="0" cy="0"/>
        </a:xfrm>
      </p:grpSpPr>
      <p:sp>
        <p:nvSpPr>
          <p:cNvPr id="69" name="Google Shape;69;p29"/>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0" name="Google Shape;70;p29"/>
          <p:cNvSpPr txBox="1"/>
          <p:nvPr>
            <p:ph idx="1" type="body"/>
          </p:nvPr>
        </p:nvSpPr>
        <p:spPr>
          <a:xfrm rot="5400000">
            <a:off x="3962541" y="-425309"/>
            <a:ext cx="4006568" cy="949325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1" name="Google Shape;71;p29"/>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2" name="Google Shape;72;p29"/>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3" name="Google Shape;73;p29"/>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4" name="Shape 74"/>
        <p:cNvGrpSpPr/>
        <p:nvPr/>
      </p:nvGrpSpPr>
      <p:grpSpPr>
        <a:xfrm>
          <a:off x="0" y="0"/>
          <a:ext cx="0" cy="0"/>
          <a:chOff x="0" y="0"/>
          <a:chExt cx="0" cy="0"/>
        </a:xfrm>
      </p:grpSpPr>
      <p:sp>
        <p:nvSpPr>
          <p:cNvPr id="75" name="Google Shape;75;p30"/>
          <p:cNvSpPr txBox="1"/>
          <p:nvPr>
            <p:ph type="title"/>
          </p:nvPr>
        </p:nvSpPr>
        <p:spPr>
          <a:xfrm rot="5400000">
            <a:off x="7507652" y="2178415"/>
            <a:ext cx="5322793" cy="2674301"/>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76" name="Google Shape;76;p30"/>
          <p:cNvSpPr txBox="1"/>
          <p:nvPr>
            <p:ph idx="1" type="body"/>
          </p:nvPr>
        </p:nvSpPr>
        <p:spPr>
          <a:xfrm rot="5400000">
            <a:off x="1967754" y="-427785"/>
            <a:ext cx="5322793" cy="788670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77" name="Google Shape;77;p30"/>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8" name="Google Shape;78;p30"/>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79" name="Google Shape;79;p30"/>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7" name="Shape 17"/>
        <p:cNvGrpSpPr/>
        <p:nvPr/>
      </p:nvGrpSpPr>
      <p:grpSpPr>
        <a:xfrm>
          <a:off x="0" y="0"/>
          <a:ext cx="0" cy="0"/>
          <a:chOff x="0" y="0"/>
          <a:chExt cx="0" cy="0"/>
        </a:xfrm>
      </p:grpSpPr>
      <p:sp>
        <p:nvSpPr>
          <p:cNvPr id="18" name="Google Shape;18;p21"/>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9" name="Google Shape;19;p21"/>
          <p:cNvSpPr txBox="1"/>
          <p:nvPr>
            <p:ph idx="1" type="body"/>
          </p:nvPr>
        </p:nvSpPr>
        <p:spPr>
          <a:xfrm>
            <a:off x="1219200" y="2318032"/>
            <a:ext cx="9493250" cy="4006568"/>
          </a:xfrm>
          <a:prstGeom prst="rect">
            <a:avLst/>
          </a:prstGeom>
          <a:noFill/>
          <a:ln>
            <a:noFill/>
          </a:ln>
        </p:spPr>
        <p:txBody>
          <a:bodyPr anchorCtr="0" anchor="t" bIns="45700" lIns="91425" spcFirstLastPara="1" rIns="91425" wrap="square" tIns="45700">
            <a:normAutofit/>
          </a:bodyPr>
          <a:lstStyle>
            <a:lvl1pPr indent="-330200" lvl="0" marL="457200" algn="l">
              <a:lnSpc>
                <a:spcPct val="120000"/>
              </a:lnSpc>
              <a:spcBef>
                <a:spcPts val="1000"/>
              </a:spcBef>
              <a:spcAft>
                <a:spcPts val="0"/>
              </a:spcAft>
              <a:buClr>
                <a:schemeClr val="lt1"/>
              </a:buClr>
              <a:buSzPts val="1600"/>
              <a:buChar char="•"/>
              <a:defRPr/>
            </a:lvl1pPr>
            <a:lvl2pPr indent="-317500" lvl="1" marL="914400" algn="l">
              <a:lnSpc>
                <a:spcPct val="120000"/>
              </a:lnSpc>
              <a:spcBef>
                <a:spcPts val="500"/>
              </a:spcBef>
              <a:spcAft>
                <a:spcPts val="0"/>
              </a:spcAft>
              <a:buClr>
                <a:schemeClr val="lt1"/>
              </a:buClr>
              <a:buSzPts val="1400"/>
              <a:buChar char="+"/>
              <a:defRPr/>
            </a:lvl2pPr>
            <a:lvl3pPr indent="-317500" lvl="2" marL="1371600" algn="l">
              <a:lnSpc>
                <a:spcPct val="120000"/>
              </a:lnSpc>
              <a:spcBef>
                <a:spcPts val="500"/>
              </a:spcBef>
              <a:spcAft>
                <a:spcPts val="0"/>
              </a:spcAft>
              <a:buClr>
                <a:schemeClr val="lt1"/>
              </a:buClr>
              <a:buSzPts val="1400"/>
              <a:buChar char="•"/>
              <a:defRPr sz="1400"/>
            </a:lvl3pPr>
            <a:lvl4pPr indent="-304800" lvl="3" marL="1828800" algn="l">
              <a:lnSpc>
                <a:spcPct val="120000"/>
              </a:lnSpc>
              <a:spcBef>
                <a:spcPts val="500"/>
              </a:spcBef>
              <a:spcAft>
                <a:spcPts val="0"/>
              </a:spcAft>
              <a:buClr>
                <a:schemeClr val="lt1"/>
              </a:buClr>
              <a:buSzPts val="1200"/>
              <a:buChar char="+"/>
              <a:defRPr sz="1200"/>
            </a:lvl4pPr>
            <a:lvl5pPr indent="-304800" lvl="4" marL="2286000" algn="l">
              <a:lnSpc>
                <a:spcPct val="120000"/>
              </a:lnSpc>
              <a:spcBef>
                <a:spcPts val="500"/>
              </a:spcBef>
              <a:spcAft>
                <a:spcPts val="0"/>
              </a:spcAft>
              <a:buClr>
                <a:schemeClr val="lt1"/>
              </a:buClr>
              <a:buSzPts val="1200"/>
              <a:buChar char="•"/>
              <a:defRPr sz="1200"/>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20" name="Google Shape;20;p21"/>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1" name="Google Shape;21;p21"/>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2" name="Google Shape;22;p21"/>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3" name="Shape 23"/>
        <p:cNvGrpSpPr/>
        <p:nvPr/>
      </p:nvGrpSpPr>
      <p:grpSpPr>
        <a:xfrm>
          <a:off x="0" y="0"/>
          <a:ext cx="0" cy="0"/>
          <a:chOff x="0" y="0"/>
          <a:chExt cx="0" cy="0"/>
        </a:xfrm>
      </p:grpSpPr>
      <p:sp>
        <p:nvSpPr>
          <p:cNvPr id="24" name="Google Shape;24;p22"/>
          <p:cNvSpPr txBox="1"/>
          <p:nvPr>
            <p:ph type="title"/>
          </p:nvPr>
        </p:nvSpPr>
        <p:spPr>
          <a:xfrm>
            <a:off x="1219200" y="1368862"/>
            <a:ext cx="9486900" cy="3679656"/>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6000"/>
              <a:buFont typeface="Libre Franklin Black"/>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25" name="Google Shape;25;p22"/>
          <p:cNvSpPr txBox="1"/>
          <p:nvPr>
            <p:ph idx="1" type="body"/>
          </p:nvPr>
        </p:nvSpPr>
        <p:spPr>
          <a:xfrm>
            <a:off x="1219200" y="5318974"/>
            <a:ext cx="9486900" cy="853225"/>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2000"/>
              <a:buNone/>
              <a:defRPr sz="2000">
                <a:solidFill>
                  <a:schemeClr val="lt1"/>
                </a:solidFill>
              </a:defRPr>
            </a:lvl1pPr>
            <a:lvl2pPr indent="-228600" lvl="1" marL="914400" algn="l">
              <a:lnSpc>
                <a:spcPct val="120000"/>
              </a:lnSpc>
              <a:spcBef>
                <a:spcPts val="500"/>
              </a:spcBef>
              <a:spcAft>
                <a:spcPts val="0"/>
              </a:spcAft>
              <a:buClr>
                <a:schemeClr val="lt1"/>
              </a:buClr>
              <a:buSzPts val="2000"/>
              <a:buNone/>
              <a:defRPr sz="2000">
                <a:solidFill>
                  <a:schemeClr val="lt1"/>
                </a:solidFill>
              </a:defRPr>
            </a:lvl2pPr>
            <a:lvl3pPr indent="-228600" lvl="2" marL="1371600" algn="l">
              <a:lnSpc>
                <a:spcPct val="120000"/>
              </a:lnSpc>
              <a:spcBef>
                <a:spcPts val="500"/>
              </a:spcBef>
              <a:spcAft>
                <a:spcPts val="0"/>
              </a:spcAft>
              <a:buClr>
                <a:schemeClr val="lt1"/>
              </a:buClr>
              <a:buSzPts val="1800"/>
              <a:buNone/>
              <a:defRPr sz="1800">
                <a:solidFill>
                  <a:schemeClr val="lt1"/>
                </a:solidFill>
              </a:defRPr>
            </a:lvl3pPr>
            <a:lvl4pPr indent="-228600" lvl="3" marL="1828800" algn="l">
              <a:lnSpc>
                <a:spcPct val="120000"/>
              </a:lnSpc>
              <a:spcBef>
                <a:spcPts val="500"/>
              </a:spcBef>
              <a:spcAft>
                <a:spcPts val="0"/>
              </a:spcAft>
              <a:buClr>
                <a:schemeClr val="lt1"/>
              </a:buClr>
              <a:buSzPts val="1600"/>
              <a:buNone/>
              <a:defRPr sz="1600">
                <a:solidFill>
                  <a:schemeClr val="lt1"/>
                </a:solidFill>
              </a:defRPr>
            </a:lvl4pPr>
            <a:lvl5pPr indent="-228600" lvl="4" marL="2286000" algn="l">
              <a:lnSpc>
                <a:spcPct val="120000"/>
              </a:lnSpc>
              <a:spcBef>
                <a:spcPts val="500"/>
              </a:spcBef>
              <a:spcAft>
                <a:spcPts val="0"/>
              </a:spcAft>
              <a:buClr>
                <a:schemeClr val="lt1"/>
              </a:buClr>
              <a:buSzPts val="1600"/>
              <a:buNone/>
              <a:defRPr sz="1600">
                <a:solidFill>
                  <a:schemeClr val="lt1"/>
                </a:solidFill>
              </a:defRPr>
            </a:lvl5pPr>
            <a:lvl6pPr indent="-228600" lvl="5" marL="2743200" algn="l">
              <a:lnSpc>
                <a:spcPct val="90000"/>
              </a:lnSpc>
              <a:spcBef>
                <a:spcPts val="500"/>
              </a:spcBef>
              <a:spcAft>
                <a:spcPts val="0"/>
              </a:spcAft>
              <a:buClr>
                <a:schemeClr val="lt1"/>
              </a:buClr>
              <a:buSzPts val="1600"/>
              <a:buNone/>
              <a:defRPr sz="1600">
                <a:solidFill>
                  <a:schemeClr val="lt1"/>
                </a:solidFill>
              </a:defRPr>
            </a:lvl6pPr>
            <a:lvl7pPr indent="-228600" lvl="6" marL="3200400" algn="l">
              <a:lnSpc>
                <a:spcPct val="90000"/>
              </a:lnSpc>
              <a:spcBef>
                <a:spcPts val="500"/>
              </a:spcBef>
              <a:spcAft>
                <a:spcPts val="0"/>
              </a:spcAft>
              <a:buClr>
                <a:schemeClr val="lt1"/>
              </a:buClr>
              <a:buSzPts val="1600"/>
              <a:buNone/>
              <a:defRPr sz="1600">
                <a:solidFill>
                  <a:schemeClr val="lt1"/>
                </a:solidFill>
              </a:defRPr>
            </a:lvl7pPr>
            <a:lvl8pPr indent="-228600" lvl="7" marL="3657600" algn="l">
              <a:lnSpc>
                <a:spcPct val="90000"/>
              </a:lnSpc>
              <a:spcBef>
                <a:spcPts val="500"/>
              </a:spcBef>
              <a:spcAft>
                <a:spcPts val="0"/>
              </a:spcAft>
              <a:buClr>
                <a:schemeClr val="lt1"/>
              </a:buClr>
              <a:buSzPts val="1600"/>
              <a:buNone/>
              <a:defRPr sz="1600">
                <a:solidFill>
                  <a:schemeClr val="lt1"/>
                </a:solidFill>
              </a:defRPr>
            </a:lvl8pPr>
            <a:lvl9pPr indent="-228600" lvl="8" marL="4114800" algn="l">
              <a:lnSpc>
                <a:spcPct val="90000"/>
              </a:lnSpc>
              <a:spcBef>
                <a:spcPts val="500"/>
              </a:spcBef>
              <a:spcAft>
                <a:spcPts val="0"/>
              </a:spcAft>
              <a:buClr>
                <a:schemeClr val="lt1"/>
              </a:buClr>
              <a:buSzPts val="1600"/>
              <a:buNone/>
              <a:defRPr sz="1600">
                <a:solidFill>
                  <a:schemeClr val="lt1"/>
                </a:solidFill>
              </a:defRPr>
            </a:lvl9pPr>
          </a:lstStyle>
          <a:p/>
        </p:txBody>
      </p:sp>
      <p:sp>
        <p:nvSpPr>
          <p:cNvPr id="26" name="Google Shape;26;p22"/>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7" name="Google Shape;27;p22"/>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28" name="Google Shape;28;p22"/>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9" name="Shape 29"/>
        <p:cNvGrpSpPr/>
        <p:nvPr/>
      </p:nvGrpSpPr>
      <p:grpSpPr>
        <a:xfrm>
          <a:off x="0" y="0"/>
          <a:ext cx="0" cy="0"/>
          <a:chOff x="0" y="0"/>
          <a:chExt cx="0" cy="0"/>
        </a:xfrm>
      </p:grpSpPr>
      <p:sp>
        <p:nvSpPr>
          <p:cNvPr id="30" name="Google Shape;30;p23"/>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1" name="Google Shape;31;p23"/>
          <p:cNvSpPr txBox="1"/>
          <p:nvPr>
            <p:ph idx="1" type="body"/>
          </p:nvPr>
        </p:nvSpPr>
        <p:spPr>
          <a:xfrm>
            <a:off x="1219200" y="2168278"/>
            <a:ext cx="4702921" cy="415632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2" name="Google Shape;32;p23"/>
          <p:cNvSpPr txBox="1"/>
          <p:nvPr>
            <p:ph idx="2" type="body"/>
          </p:nvPr>
        </p:nvSpPr>
        <p:spPr>
          <a:xfrm>
            <a:off x="6269880" y="2168278"/>
            <a:ext cx="4782699" cy="4156322"/>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33" name="Google Shape;33;p23"/>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4" name="Google Shape;34;p23"/>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35" name="Google Shape;35;p23"/>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36" name="Shape 36"/>
        <p:cNvGrpSpPr/>
        <p:nvPr/>
      </p:nvGrpSpPr>
      <p:grpSpPr>
        <a:xfrm>
          <a:off x="0" y="0"/>
          <a:ext cx="0" cy="0"/>
          <a:chOff x="0" y="0"/>
          <a:chExt cx="0" cy="0"/>
        </a:xfrm>
      </p:grpSpPr>
      <p:sp>
        <p:nvSpPr>
          <p:cNvPr id="37" name="Google Shape;37;p24"/>
          <p:cNvSpPr txBox="1"/>
          <p:nvPr>
            <p:ph type="title"/>
          </p:nvPr>
        </p:nvSpPr>
        <p:spPr>
          <a:xfrm>
            <a:off x="1219200" y="365125"/>
            <a:ext cx="975359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38" name="Google Shape;38;p24"/>
          <p:cNvSpPr txBox="1"/>
          <p:nvPr>
            <p:ph idx="1" type="body"/>
          </p:nvPr>
        </p:nvSpPr>
        <p:spPr>
          <a:xfrm>
            <a:off x="1219201" y="2095930"/>
            <a:ext cx="4507931" cy="758650"/>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800"/>
              <a:buNone/>
              <a:defRPr b="1" sz="1800" cap="none"/>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39" name="Google Shape;39;p24"/>
          <p:cNvSpPr txBox="1"/>
          <p:nvPr>
            <p:ph idx="2" type="body"/>
          </p:nvPr>
        </p:nvSpPr>
        <p:spPr>
          <a:xfrm>
            <a:off x="1219201" y="2938410"/>
            <a:ext cx="4507930" cy="338619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0" name="Google Shape;40;p24"/>
          <p:cNvSpPr txBox="1"/>
          <p:nvPr>
            <p:ph idx="3" type="body"/>
          </p:nvPr>
        </p:nvSpPr>
        <p:spPr>
          <a:xfrm>
            <a:off x="6464867" y="2095930"/>
            <a:ext cx="4507932" cy="758650"/>
          </a:xfrm>
          <a:prstGeom prst="rect">
            <a:avLst/>
          </a:prstGeom>
          <a:noFill/>
          <a:ln>
            <a:noFill/>
          </a:ln>
        </p:spPr>
        <p:txBody>
          <a:bodyPr anchorCtr="0" anchor="b"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800"/>
              <a:buNone/>
              <a:defRPr b="1" sz="1800" cap="none"/>
            </a:lvl1pPr>
            <a:lvl2pPr indent="-228600" lvl="1" marL="914400" algn="l">
              <a:lnSpc>
                <a:spcPct val="120000"/>
              </a:lnSpc>
              <a:spcBef>
                <a:spcPts val="500"/>
              </a:spcBef>
              <a:spcAft>
                <a:spcPts val="0"/>
              </a:spcAft>
              <a:buClr>
                <a:schemeClr val="lt1"/>
              </a:buClr>
              <a:buSzPts val="2000"/>
              <a:buNone/>
              <a:defRPr b="1" sz="2000"/>
            </a:lvl2pPr>
            <a:lvl3pPr indent="-228600" lvl="2" marL="1371600" algn="l">
              <a:lnSpc>
                <a:spcPct val="120000"/>
              </a:lnSpc>
              <a:spcBef>
                <a:spcPts val="500"/>
              </a:spcBef>
              <a:spcAft>
                <a:spcPts val="0"/>
              </a:spcAft>
              <a:buClr>
                <a:schemeClr val="lt1"/>
              </a:buClr>
              <a:buSzPts val="1800"/>
              <a:buNone/>
              <a:defRPr b="1" sz="1800"/>
            </a:lvl3pPr>
            <a:lvl4pPr indent="-228600" lvl="3" marL="1828800" algn="l">
              <a:lnSpc>
                <a:spcPct val="120000"/>
              </a:lnSpc>
              <a:spcBef>
                <a:spcPts val="500"/>
              </a:spcBef>
              <a:spcAft>
                <a:spcPts val="0"/>
              </a:spcAft>
              <a:buClr>
                <a:schemeClr val="lt1"/>
              </a:buClr>
              <a:buSzPts val="1600"/>
              <a:buNone/>
              <a:defRPr b="1" sz="1600"/>
            </a:lvl4pPr>
            <a:lvl5pPr indent="-228600" lvl="4" marL="2286000" algn="l">
              <a:lnSpc>
                <a:spcPct val="120000"/>
              </a:lnSpc>
              <a:spcBef>
                <a:spcPts val="500"/>
              </a:spcBef>
              <a:spcAft>
                <a:spcPts val="0"/>
              </a:spcAft>
              <a:buClr>
                <a:schemeClr val="lt1"/>
              </a:buClr>
              <a:buSzPts val="1600"/>
              <a:buNone/>
              <a:defRPr b="1" sz="1600"/>
            </a:lvl5pPr>
            <a:lvl6pPr indent="-228600" lvl="5" marL="2743200" algn="l">
              <a:lnSpc>
                <a:spcPct val="90000"/>
              </a:lnSpc>
              <a:spcBef>
                <a:spcPts val="500"/>
              </a:spcBef>
              <a:spcAft>
                <a:spcPts val="0"/>
              </a:spcAft>
              <a:buClr>
                <a:schemeClr val="lt1"/>
              </a:buClr>
              <a:buSzPts val="1600"/>
              <a:buNone/>
              <a:defRPr b="1" sz="1600"/>
            </a:lvl6pPr>
            <a:lvl7pPr indent="-228600" lvl="6" marL="3200400" algn="l">
              <a:lnSpc>
                <a:spcPct val="90000"/>
              </a:lnSpc>
              <a:spcBef>
                <a:spcPts val="500"/>
              </a:spcBef>
              <a:spcAft>
                <a:spcPts val="0"/>
              </a:spcAft>
              <a:buClr>
                <a:schemeClr val="lt1"/>
              </a:buClr>
              <a:buSzPts val="1600"/>
              <a:buNone/>
              <a:defRPr b="1" sz="1600"/>
            </a:lvl7pPr>
            <a:lvl8pPr indent="-228600" lvl="7" marL="3657600" algn="l">
              <a:lnSpc>
                <a:spcPct val="90000"/>
              </a:lnSpc>
              <a:spcBef>
                <a:spcPts val="500"/>
              </a:spcBef>
              <a:spcAft>
                <a:spcPts val="0"/>
              </a:spcAft>
              <a:buClr>
                <a:schemeClr val="lt1"/>
              </a:buClr>
              <a:buSzPts val="1600"/>
              <a:buNone/>
              <a:defRPr b="1" sz="1600"/>
            </a:lvl8pPr>
            <a:lvl9pPr indent="-228600" lvl="8" marL="4114800" algn="l">
              <a:lnSpc>
                <a:spcPct val="90000"/>
              </a:lnSpc>
              <a:spcBef>
                <a:spcPts val="500"/>
              </a:spcBef>
              <a:spcAft>
                <a:spcPts val="0"/>
              </a:spcAft>
              <a:buClr>
                <a:schemeClr val="lt1"/>
              </a:buClr>
              <a:buSzPts val="1600"/>
              <a:buNone/>
              <a:defRPr b="1" sz="1600"/>
            </a:lvl9pPr>
          </a:lstStyle>
          <a:p/>
        </p:txBody>
      </p:sp>
      <p:sp>
        <p:nvSpPr>
          <p:cNvPr id="41" name="Google Shape;41;p24"/>
          <p:cNvSpPr txBox="1"/>
          <p:nvPr>
            <p:ph idx="4" type="body"/>
          </p:nvPr>
        </p:nvSpPr>
        <p:spPr>
          <a:xfrm>
            <a:off x="6464867" y="2938410"/>
            <a:ext cx="4507932" cy="3386190"/>
          </a:xfrm>
          <a:prstGeom prst="rect">
            <a:avLst/>
          </a:prstGeom>
          <a:noFill/>
          <a:ln>
            <a:noFill/>
          </a:ln>
        </p:spPr>
        <p:txBody>
          <a:bodyPr anchorCtr="0" anchor="t" bIns="45700" lIns="91425" spcFirstLastPara="1" rIns="91425" wrap="square" tIns="45700">
            <a:normAutofit/>
          </a:bodyPr>
          <a:lstStyle>
            <a:lvl1pPr indent="-342900" lvl="0" marL="457200" algn="l">
              <a:lnSpc>
                <a:spcPct val="120000"/>
              </a:lnSpc>
              <a:spcBef>
                <a:spcPts val="1000"/>
              </a:spcBef>
              <a:spcAft>
                <a:spcPts val="0"/>
              </a:spcAft>
              <a:buClr>
                <a:schemeClr val="lt1"/>
              </a:buClr>
              <a:buSzPts val="1800"/>
              <a:buChar char="•"/>
              <a:defRPr/>
            </a:lvl1pPr>
            <a:lvl2pPr indent="-342900" lvl="1" marL="914400" algn="l">
              <a:lnSpc>
                <a:spcPct val="120000"/>
              </a:lnSpc>
              <a:spcBef>
                <a:spcPts val="500"/>
              </a:spcBef>
              <a:spcAft>
                <a:spcPts val="0"/>
              </a:spcAft>
              <a:buClr>
                <a:schemeClr val="lt1"/>
              </a:buClr>
              <a:buSzPts val="1800"/>
              <a:buChar char="+"/>
              <a:defRPr/>
            </a:lvl2pPr>
            <a:lvl3pPr indent="-342900" lvl="2" marL="1371600" algn="l">
              <a:lnSpc>
                <a:spcPct val="120000"/>
              </a:lnSpc>
              <a:spcBef>
                <a:spcPts val="500"/>
              </a:spcBef>
              <a:spcAft>
                <a:spcPts val="0"/>
              </a:spcAft>
              <a:buClr>
                <a:schemeClr val="lt1"/>
              </a:buClr>
              <a:buSzPts val="1800"/>
              <a:buChar char="•"/>
              <a:defRPr/>
            </a:lvl3pPr>
            <a:lvl4pPr indent="-342900" lvl="3" marL="1828800" algn="l">
              <a:lnSpc>
                <a:spcPct val="120000"/>
              </a:lnSpc>
              <a:spcBef>
                <a:spcPts val="500"/>
              </a:spcBef>
              <a:spcAft>
                <a:spcPts val="0"/>
              </a:spcAft>
              <a:buClr>
                <a:schemeClr val="lt1"/>
              </a:buClr>
              <a:buSzPts val="1800"/>
              <a:buChar char="+"/>
              <a:defRPr/>
            </a:lvl4pPr>
            <a:lvl5pPr indent="-342900" lvl="4" marL="2286000" algn="l">
              <a:lnSpc>
                <a:spcPct val="120000"/>
              </a:lnSpc>
              <a:spcBef>
                <a:spcPts val="500"/>
              </a:spcBef>
              <a:spcAft>
                <a:spcPts val="0"/>
              </a:spcAft>
              <a:buClr>
                <a:schemeClr val="lt1"/>
              </a:buClr>
              <a:buSzPts val="1800"/>
              <a:buChar char="•"/>
              <a:defRPr/>
            </a:lvl5pPr>
            <a:lvl6pPr indent="-342900" lvl="5" marL="2743200" algn="l">
              <a:lnSpc>
                <a:spcPct val="90000"/>
              </a:lnSpc>
              <a:spcBef>
                <a:spcPts val="500"/>
              </a:spcBef>
              <a:spcAft>
                <a:spcPts val="0"/>
              </a:spcAft>
              <a:buClr>
                <a:schemeClr val="lt1"/>
              </a:buClr>
              <a:buSzPts val="1800"/>
              <a:buChar char="•"/>
              <a:defRPr/>
            </a:lvl6pPr>
            <a:lvl7pPr indent="-342900" lvl="6" marL="3200400" algn="l">
              <a:lnSpc>
                <a:spcPct val="90000"/>
              </a:lnSpc>
              <a:spcBef>
                <a:spcPts val="500"/>
              </a:spcBef>
              <a:spcAft>
                <a:spcPts val="0"/>
              </a:spcAft>
              <a:buClr>
                <a:schemeClr val="lt1"/>
              </a:buClr>
              <a:buSzPts val="1800"/>
              <a:buChar char="•"/>
              <a:defRPr/>
            </a:lvl7pPr>
            <a:lvl8pPr indent="-342900" lvl="7" marL="3657600" algn="l">
              <a:lnSpc>
                <a:spcPct val="90000"/>
              </a:lnSpc>
              <a:spcBef>
                <a:spcPts val="500"/>
              </a:spcBef>
              <a:spcAft>
                <a:spcPts val="0"/>
              </a:spcAft>
              <a:buClr>
                <a:schemeClr val="lt1"/>
              </a:buClr>
              <a:buSzPts val="1800"/>
              <a:buChar char="•"/>
              <a:defRPr/>
            </a:lvl8pPr>
            <a:lvl9pPr indent="-342900" lvl="8" marL="4114800" algn="l">
              <a:lnSpc>
                <a:spcPct val="90000"/>
              </a:lnSpc>
              <a:spcBef>
                <a:spcPts val="500"/>
              </a:spcBef>
              <a:spcAft>
                <a:spcPts val="0"/>
              </a:spcAft>
              <a:buClr>
                <a:schemeClr val="lt1"/>
              </a:buClr>
              <a:buSzPts val="1800"/>
              <a:buChar char="•"/>
              <a:defRPr/>
            </a:lvl9pPr>
          </a:lstStyle>
          <a:p/>
        </p:txBody>
      </p:sp>
      <p:sp>
        <p:nvSpPr>
          <p:cNvPr id="42" name="Google Shape;42;p24"/>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3" name="Google Shape;43;p24"/>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4" name="Google Shape;44;p24"/>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45" name="Shape 45"/>
        <p:cNvGrpSpPr/>
        <p:nvPr/>
      </p:nvGrpSpPr>
      <p:grpSpPr>
        <a:xfrm>
          <a:off x="0" y="0"/>
          <a:ext cx="0" cy="0"/>
          <a:chOff x="0" y="0"/>
          <a:chExt cx="0" cy="0"/>
        </a:xfrm>
      </p:grpSpPr>
      <p:sp>
        <p:nvSpPr>
          <p:cNvPr id="46" name="Google Shape;46;p25"/>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47" name="Google Shape;47;p25"/>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8" name="Google Shape;48;p25"/>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49" name="Google Shape;49;p25"/>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0" name="Shape 50"/>
        <p:cNvGrpSpPr/>
        <p:nvPr/>
      </p:nvGrpSpPr>
      <p:grpSpPr>
        <a:xfrm>
          <a:off x="0" y="0"/>
          <a:ext cx="0" cy="0"/>
          <a:chOff x="0" y="0"/>
          <a:chExt cx="0" cy="0"/>
        </a:xfrm>
      </p:grpSpPr>
      <p:sp>
        <p:nvSpPr>
          <p:cNvPr id="51" name="Google Shape;51;p26"/>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2" name="Google Shape;52;p26"/>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3" name="Google Shape;53;p26"/>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4" name="Shape 54"/>
        <p:cNvGrpSpPr/>
        <p:nvPr/>
      </p:nvGrpSpPr>
      <p:grpSpPr>
        <a:xfrm>
          <a:off x="0" y="0"/>
          <a:ext cx="0" cy="0"/>
          <a:chOff x="0" y="0"/>
          <a:chExt cx="0" cy="0"/>
        </a:xfrm>
      </p:grpSpPr>
      <p:sp>
        <p:nvSpPr>
          <p:cNvPr id="55" name="Google Shape;55;p27"/>
          <p:cNvSpPr txBox="1"/>
          <p:nvPr>
            <p:ph type="title"/>
          </p:nvPr>
        </p:nvSpPr>
        <p:spPr>
          <a:xfrm>
            <a:off x="1219200" y="457200"/>
            <a:ext cx="3776472" cy="2852928"/>
          </a:xfrm>
          <a:prstGeom prst="rect">
            <a:avLst/>
          </a:prstGeom>
          <a:noFill/>
          <a:ln>
            <a:noFill/>
          </a:ln>
        </p:spPr>
        <p:txBody>
          <a:bodyPr anchorCtr="0" anchor="b" bIns="45700" lIns="91425" spcFirstLastPara="1" rIns="91425" wrap="square" tIns="45700">
            <a:normAutofit/>
          </a:bodyPr>
          <a:lstStyle>
            <a:lvl1pPr lvl="0" algn="l">
              <a:lnSpc>
                <a:spcPct val="120000"/>
              </a:lnSpc>
              <a:spcBef>
                <a:spcPts val="0"/>
              </a:spcBef>
              <a:spcAft>
                <a:spcPts val="0"/>
              </a:spcAft>
              <a:buClr>
                <a:srgbClr val="000000"/>
              </a:buClr>
              <a:buSzPts val="4000"/>
              <a:buFont typeface="Libre Franklin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56" name="Google Shape;56;p27"/>
          <p:cNvSpPr txBox="1"/>
          <p:nvPr>
            <p:ph idx="1" type="body"/>
          </p:nvPr>
        </p:nvSpPr>
        <p:spPr>
          <a:xfrm>
            <a:off x="5557582" y="987425"/>
            <a:ext cx="5948618" cy="4873625"/>
          </a:xfrm>
          <a:prstGeom prst="rect">
            <a:avLst/>
          </a:prstGeom>
          <a:noFill/>
          <a:ln>
            <a:noFill/>
          </a:ln>
        </p:spPr>
        <p:txBody>
          <a:bodyPr anchorCtr="0" anchor="t" bIns="45700" lIns="91425" spcFirstLastPara="1" rIns="91425" wrap="square" tIns="45700">
            <a:normAutofit/>
          </a:bodyPr>
          <a:lstStyle>
            <a:lvl1pPr indent="-381000" lvl="0" marL="457200" algn="l">
              <a:lnSpc>
                <a:spcPct val="120000"/>
              </a:lnSpc>
              <a:spcBef>
                <a:spcPts val="1000"/>
              </a:spcBef>
              <a:spcAft>
                <a:spcPts val="0"/>
              </a:spcAft>
              <a:buClr>
                <a:schemeClr val="lt1"/>
              </a:buClr>
              <a:buSzPts val="2400"/>
              <a:buChar char="•"/>
              <a:defRPr sz="2400"/>
            </a:lvl1pPr>
            <a:lvl2pPr indent="-355600" lvl="1" marL="914400" algn="l">
              <a:lnSpc>
                <a:spcPct val="120000"/>
              </a:lnSpc>
              <a:spcBef>
                <a:spcPts val="500"/>
              </a:spcBef>
              <a:spcAft>
                <a:spcPts val="0"/>
              </a:spcAft>
              <a:buClr>
                <a:schemeClr val="lt1"/>
              </a:buClr>
              <a:buSzPts val="2000"/>
              <a:buChar char="+"/>
              <a:defRPr sz="2000"/>
            </a:lvl2pPr>
            <a:lvl3pPr indent="-342900" lvl="2" marL="1371600" algn="l">
              <a:lnSpc>
                <a:spcPct val="120000"/>
              </a:lnSpc>
              <a:spcBef>
                <a:spcPts val="500"/>
              </a:spcBef>
              <a:spcAft>
                <a:spcPts val="0"/>
              </a:spcAft>
              <a:buClr>
                <a:schemeClr val="lt1"/>
              </a:buClr>
              <a:buSzPts val="1800"/>
              <a:buChar char="•"/>
              <a:defRPr sz="1800"/>
            </a:lvl3pPr>
            <a:lvl4pPr indent="-330200" lvl="3" marL="1828800" algn="l">
              <a:lnSpc>
                <a:spcPct val="120000"/>
              </a:lnSpc>
              <a:spcBef>
                <a:spcPts val="500"/>
              </a:spcBef>
              <a:spcAft>
                <a:spcPts val="0"/>
              </a:spcAft>
              <a:buClr>
                <a:schemeClr val="lt1"/>
              </a:buClr>
              <a:buSzPts val="1600"/>
              <a:buChar char="+"/>
              <a:defRPr sz="1600"/>
            </a:lvl4pPr>
            <a:lvl5pPr indent="-330200" lvl="4" marL="2286000" algn="l">
              <a:lnSpc>
                <a:spcPct val="120000"/>
              </a:lnSpc>
              <a:spcBef>
                <a:spcPts val="500"/>
              </a:spcBef>
              <a:spcAft>
                <a:spcPts val="0"/>
              </a:spcAft>
              <a:buClr>
                <a:schemeClr val="lt1"/>
              </a:buClr>
              <a:buSzPts val="1600"/>
              <a:buChar char="•"/>
              <a:defRPr sz="1600"/>
            </a:lvl5pPr>
            <a:lvl6pPr indent="-355600" lvl="5" marL="2743200" algn="l">
              <a:lnSpc>
                <a:spcPct val="90000"/>
              </a:lnSpc>
              <a:spcBef>
                <a:spcPts val="500"/>
              </a:spcBef>
              <a:spcAft>
                <a:spcPts val="0"/>
              </a:spcAft>
              <a:buClr>
                <a:schemeClr val="lt1"/>
              </a:buClr>
              <a:buSzPts val="2000"/>
              <a:buChar char="•"/>
              <a:defRPr sz="2000"/>
            </a:lvl6pPr>
            <a:lvl7pPr indent="-355600" lvl="6" marL="3200400" algn="l">
              <a:lnSpc>
                <a:spcPct val="90000"/>
              </a:lnSpc>
              <a:spcBef>
                <a:spcPts val="500"/>
              </a:spcBef>
              <a:spcAft>
                <a:spcPts val="0"/>
              </a:spcAft>
              <a:buClr>
                <a:schemeClr val="lt1"/>
              </a:buClr>
              <a:buSzPts val="2000"/>
              <a:buChar char="•"/>
              <a:defRPr sz="2000"/>
            </a:lvl7pPr>
            <a:lvl8pPr indent="-355600" lvl="7" marL="3657600" algn="l">
              <a:lnSpc>
                <a:spcPct val="90000"/>
              </a:lnSpc>
              <a:spcBef>
                <a:spcPts val="500"/>
              </a:spcBef>
              <a:spcAft>
                <a:spcPts val="0"/>
              </a:spcAft>
              <a:buClr>
                <a:schemeClr val="lt1"/>
              </a:buClr>
              <a:buSzPts val="2000"/>
              <a:buChar char="•"/>
              <a:defRPr sz="2000"/>
            </a:lvl8pPr>
            <a:lvl9pPr indent="-355600" lvl="8" marL="4114800" algn="l">
              <a:lnSpc>
                <a:spcPct val="90000"/>
              </a:lnSpc>
              <a:spcBef>
                <a:spcPts val="500"/>
              </a:spcBef>
              <a:spcAft>
                <a:spcPts val="0"/>
              </a:spcAft>
              <a:buClr>
                <a:schemeClr val="lt1"/>
              </a:buClr>
              <a:buSzPts val="2000"/>
              <a:buChar char="•"/>
              <a:defRPr sz="2000"/>
            </a:lvl9pPr>
          </a:lstStyle>
          <a:p/>
        </p:txBody>
      </p:sp>
      <p:sp>
        <p:nvSpPr>
          <p:cNvPr id="57" name="Google Shape;57;p27"/>
          <p:cNvSpPr txBox="1"/>
          <p:nvPr>
            <p:ph idx="2" type="body"/>
          </p:nvPr>
        </p:nvSpPr>
        <p:spPr>
          <a:xfrm>
            <a:off x="1219200" y="3484210"/>
            <a:ext cx="3768934" cy="2384778"/>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58" name="Google Shape;58;p27"/>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59" name="Google Shape;59;p27"/>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0" name="Google Shape;60;p27"/>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1" name="Shape 61"/>
        <p:cNvGrpSpPr/>
        <p:nvPr/>
      </p:nvGrpSpPr>
      <p:grpSpPr>
        <a:xfrm>
          <a:off x="0" y="0"/>
          <a:ext cx="0" cy="0"/>
          <a:chOff x="0" y="0"/>
          <a:chExt cx="0" cy="0"/>
        </a:xfrm>
      </p:grpSpPr>
      <p:sp>
        <p:nvSpPr>
          <p:cNvPr id="62" name="Google Shape;62;p28"/>
          <p:cNvSpPr txBox="1"/>
          <p:nvPr>
            <p:ph type="title"/>
          </p:nvPr>
        </p:nvSpPr>
        <p:spPr>
          <a:xfrm>
            <a:off x="1219200" y="457200"/>
            <a:ext cx="3932349" cy="2852670"/>
          </a:xfrm>
          <a:prstGeom prst="rect">
            <a:avLst/>
          </a:prstGeom>
          <a:noFill/>
          <a:ln>
            <a:noFill/>
          </a:ln>
        </p:spPr>
        <p:txBody>
          <a:bodyPr anchorCtr="0" anchor="b" bIns="45700" lIns="91425" spcFirstLastPara="1" rIns="91425" wrap="square" tIns="45700">
            <a:noAutofit/>
          </a:bodyPr>
          <a:lstStyle>
            <a:lvl1pPr lvl="0" algn="l">
              <a:lnSpc>
                <a:spcPct val="120000"/>
              </a:lnSpc>
              <a:spcBef>
                <a:spcPts val="0"/>
              </a:spcBef>
              <a:spcAft>
                <a:spcPts val="0"/>
              </a:spcAft>
              <a:buClr>
                <a:srgbClr val="000000"/>
              </a:buClr>
              <a:buSzPts val="4000"/>
              <a:buFont typeface="Libre Franklin Black"/>
              <a:buNone/>
              <a:defRPr sz="4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63" name="Google Shape;63;p28"/>
          <p:cNvSpPr/>
          <p:nvPr>
            <p:ph idx="2" type="pic"/>
          </p:nvPr>
        </p:nvSpPr>
        <p:spPr>
          <a:xfrm>
            <a:off x="5674810" y="657055"/>
            <a:ext cx="5831389" cy="5515146"/>
          </a:xfrm>
          <a:prstGeom prst="rect">
            <a:avLst/>
          </a:prstGeom>
          <a:noFill/>
          <a:ln>
            <a:noFill/>
          </a:ln>
        </p:spPr>
      </p:sp>
      <p:sp>
        <p:nvSpPr>
          <p:cNvPr id="64" name="Google Shape;64;p28"/>
          <p:cNvSpPr txBox="1"/>
          <p:nvPr>
            <p:ph idx="1" type="body"/>
          </p:nvPr>
        </p:nvSpPr>
        <p:spPr>
          <a:xfrm>
            <a:off x="1219199" y="3484210"/>
            <a:ext cx="3768934" cy="2376840"/>
          </a:xfrm>
          <a:prstGeom prst="rect">
            <a:avLst/>
          </a:prstGeom>
          <a:noFill/>
          <a:ln>
            <a:noFill/>
          </a:ln>
        </p:spPr>
        <p:txBody>
          <a:bodyPr anchorCtr="0" anchor="t" bIns="45700" lIns="91425" spcFirstLastPara="1" rIns="91425" wrap="square" tIns="45700">
            <a:normAutofit/>
          </a:bodyPr>
          <a:lstStyle>
            <a:lvl1pPr indent="-228600" lvl="0" marL="457200" algn="l">
              <a:lnSpc>
                <a:spcPct val="120000"/>
              </a:lnSpc>
              <a:spcBef>
                <a:spcPts val="1000"/>
              </a:spcBef>
              <a:spcAft>
                <a:spcPts val="0"/>
              </a:spcAft>
              <a:buClr>
                <a:schemeClr val="lt1"/>
              </a:buClr>
              <a:buSzPts val="1600"/>
              <a:buNone/>
              <a:defRPr sz="1600"/>
            </a:lvl1pPr>
            <a:lvl2pPr indent="-228600" lvl="1" marL="914400" algn="l">
              <a:lnSpc>
                <a:spcPct val="120000"/>
              </a:lnSpc>
              <a:spcBef>
                <a:spcPts val="500"/>
              </a:spcBef>
              <a:spcAft>
                <a:spcPts val="0"/>
              </a:spcAft>
              <a:buClr>
                <a:schemeClr val="lt1"/>
              </a:buClr>
              <a:buSzPts val="1400"/>
              <a:buNone/>
              <a:defRPr sz="1400"/>
            </a:lvl2pPr>
            <a:lvl3pPr indent="-228600" lvl="2" marL="1371600" algn="l">
              <a:lnSpc>
                <a:spcPct val="120000"/>
              </a:lnSpc>
              <a:spcBef>
                <a:spcPts val="500"/>
              </a:spcBef>
              <a:spcAft>
                <a:spcPts val="0"/>
              </a:spcAft>
              <a:buClr>
                <a:schemeClr val="lt1"/>
              </a:buClr>
              <a:buSzPts val="1200"/>
              <a:buNone/>
              <a:defRPr sz="1200"/>
            </a:lvl3pPr>
            <a:lvl4pPr indent="-228600" lvl="3" marL="1828800" algn="l">
              <a:lnSpc>
                <a:spcPct val="120000"/>
              </a:lnSpc>
              <a:spcBef>
                <a:spcPts val="500"/>
              </a:spcBef>
              <a:spcAft>
                <a:spcPts val="0"/>
              </a:spcAft>
              <a:buClr>
                <a:schemeClr val="lt1"/>
              </a:buClr>
              <a:buSzPts val="1000"/>
              <a:buNone/>
              <a:defRPr sz="1000"/>
            </a:lvl4pPr>
            <a:lvl5pPr indent="-228600" lvl="4" marL="2286000" algn="l">
              <a:lnSpc>
                <a:spcPct val="120000"/>
              </a:lnSpc>
              <a:spcBef>
                <a:spcPts val="500"/>
              </a:spcBef>
              <a:spcAft>
                <a:spcPts val="0"/>
              </a:spcAft>
              <a:buClr>
                <a:schemeClr val="lt1"/>
              </a:buClr>
              <a:buSzPts val="1000"/>
              <a:buNone/>
              <a:defRPr sz="1000"/>
            </a:lvl5pPr>
            <a:lvl6pPr indent="-228600" lvl="5" marL="2743200" algn="l">
              <a:lnSpc>
                <a:spcPct val="90000"/>
              </a:lnSpc>
              <a:spcBef>
                <a:spcPts val="500"/>
              </a:spcBef>
              <a:spcAft>
                <a:spcPts val="0"/>
              </a:spcAft>
              <a:buClr>
                <a:schemeClr val="lt1"/>
              </a:buClr>
              <a:buSzPts val="1000"/>
              <a:buNone/>
              <a:defRPr sz="1000"/>
            </a:lvl6pPr>
            <a:lvl7pPr indent="-228600" lvl="6" marL="3200400" algn="l">
              <a:lnSpc>
                <a:spcPct val="90000"/>
              </a:lnSpc>
              <a:spcBef>
                <a:spcPts val="500"/>
              </a:spcBef>
              <a:spcAft>
                <a:spcPts val="0"/>
              </a:spcAft>
              <a:buClr>
                <a:schemeClr val="lt1"/>
              </a:buClr>
              <a:buSzPts val="1000"/>
              <a:buNone/>
              <a:defRPr sz="1000"/>
            </a:lvl7pPr>
            <a:lvl8pPr indent="-228600" lvl="7" marL="3657600" algn="l">
              <a:lnSpc>
                <a:spcPct val="90000"/>
              </a:lnSpc>
              <a:spcBef>
                <a:spcPts val="500"/>
              </a:spcBef>
              <a:spcAft>
                <a:spcPts val="0"/>
              </a:spcAft>
              <a:buClr>
                <a:schemeClr val="lt1"/>
              </a:buClr>
              <a:buSzPts val="1000"/>
              <a:buNone/>
              <a:defRPr sz="1000"/>
            </a:lvl8pPr>
            <a:lvl9pPr indent="-228600" lvl="8" marL="4114800" algn="l">
              <a:lnSpc>
                <a:spcPct val="90000"/>
              </a:lnSpc>
              <a:spcBef>
                <a:spcPts val="500"/>
              </a:spcBef>
              <a:spcAft>
                <a:spcPts val="0"/>
              </a:spcAft>
              <a:buClr>
                <a:schemeClr val="lt1"/>
              </a:buClr>
              <a:buSzPts val="1000"/>
              <a:buNone/>
              <a:defRPr sz="1000"/>
            </a:lvl9pPr>
          </a:lstStyle>
          <a:p/>
        </p:txBody>
      </p:sp>
      <p:sp>
        <p:nvSpPr>
          <p:cNvPr id="65" name="Google Shape;65;p28"/>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6" name="Google Shape;66;p28"/>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67" name="Google Shape;67;p28"/>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algn="r">
              <a:spcBef>
                <a:spcPts val="0"/>
              </a:spcBef>
              <a:buNone/>
              <a:defRPr/>
            </a:lvl1pPr>
            <a:lvl2pPr indent="0" lvl="1" marL="0" algn="r">
              <a:spcBef>
                <a:spcPts val="0"/>
              </a:spcBef>
              <a:buNone/>
              <a:defRPr/>
            </a:lvl2pPr>
            <a:lvl3pPr indent="0" lvl="2" marL="0" algn="r">
              <a:spcBef>
                <a:spcPts val="0"/>
              </a:spcBef>
              <a:buNone/>
              <a:defRPr/>
            </a:lvl3pPr>
            <a:lvl4pPr indent="0" lvl="3" marL="0" algn="r">
              <a:spcBef>
                <a:spcPts val="0"/>
              </a:spcBef>
              <a:buNone/>
              <a:defRPr/>
            </a:lvl4pPr>
            <a:lvl5pPr indent="0" lvl="4" marL="0" algn="r">
              <a:spcBef>
                <a:spcPts val="0"/>
              </a:spcBef>
              <a:buNone/>
              <a:defRPr/>
            </a:lvl5pPr>
            <a:lvl6pPr indent="0" lvl="5" marL="0" algn="r">
              <a:spcBef>
                <a:spcPts val="0"/>
              </a:spcBef>
              <a:buNone/>
              <a:defRPr/>
            </a:lvl6pPr>
            <a:lvl7pPr indent="0" lvl="6" marL="0" algn="r">
              <a:spcBef>
                <a:spcPts val="0"/>
              </a:spcBef>
              <a:buNone/>
              <a:defRPr/>
            </a:lvl7pPr>
            <a:lvl8pPr indent="0" lvl="7" marL="0" algn="r">
              <a:spcBef>
                <a:spcPts val="0"/>
              </a:spcBef>
              <a:buNone/>
              <a:defRPr/>
            </a:lvl8pPr>
            <a:lvl9pPr indent="0" lvl="8" marL="0" algn="r">
              <a:spcBef>
                <a:spcPts val="0"/>
              </a:spcBef>
              <a:buNone/>
              <a:defRPr/>
            </a:lvl9pPr>
          </a:lstStyle>
          <a:p>
            <a:pPr indent="0" lvl="0" marL="0" rtl="0" algn="r">
              <a:spcBef>
                <a:spcPts val="0"/>
              </a:spcBef>
              <a:spcAft>
                <a:spcPts val="0"/>
              </a:spcAft>
              <a:buNone/>
            </a:pPr>
            <a:fld id="{00000000-1234-1234-1234-123412341234}" type="slidenum">
              <a:rPr lang="it-IT"/>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19"/>
          <p:cNvSpPr txBox="1"/>
          <p:nvPr>
            <p:ph type="title"/>
          </p:nvPr>
        </p:nvSpPr>
        <p:spPr>
          <a:xfrm>
            <a:off x="1219200" y="365125"/>
            <a:ext cx="9493249" cy="1577975"/>
          </a:xfrm>
          <a:prstGeom prst="rect">
            <a:avLst/>
          </a:prstGeom>
          <a:noFill/>
          <a:ln>
            <a:noFill/>
          </a:ln>
        </p:spPr>
        <p:txBody>
          <a:bodyPr anchorCtr="0" anchor="b" bIns="45700" lIns="91425" spcFirstLastPara="1" rIns="91425" wrap="square" tIns="45700">
            <a:normAutofit/>
          </a:bodyPr>
          <a:lstStyle>
            <a:lvl1pPr lvl="0" marR="0" rtl="0" algn="l">
              <a:lnSpc>
                <a:spcPct val="120000"/>
              </a:lnSpc>
              <a:spcBef>
                <a:spcPts val="0"/>
              </a:spcBef>
              <a:spcAft>
                <a:spcPts val="0"/>
              </a:spcAft>
              <a:buClr>
                <a:srgbClr val="000000"/>
              </a:buClr>
              <a:buSzPts val="4000"/>
              <a:buFont typeface="Libre Franklin Black"/>
              <a:buNone/>
              <a:defRPr b="0" i="1" sz="4000" u="none" cap="none" strike="noStrike">
                <a:solidFill>
                  <a:srgbClr val="000000"/>
                </a:solidFill>
                <a:highlight>
                  <a:srgbClr val="FFFF00"/>
                </a:highlight>
                <a:latin typeface="Libre Franklin Black"/>
                <a:ea typeface="Libre Franklin Black"/>
                <a:cs typeface="Libre Franklin Black"/>
                <a:sym typeface="Libre Franklin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 name="Google Shape;7;p19"/>
          <p:cNvSpPr txBox="1"/>
          <p:nvPr>
            <p:ph idx="1" type="body"/>
          </p:nvPr>
        </p:nvSpPr>
        <p:spPr>
          <a:xfrm>
            <a:off x="1219200" y="2318032"/>
            <a:ext cx="9493250" cy="4006568"/>
          </a:xfrm>
          <a:prstGeom prst="rect">
            <a:avLst/>
          </a:prstGeom>
          <a:noFill/>
          <a:ln>
            <a:noFill/>
          </a:ln>
        </p:spPr>
        <p:txBody>
          <a:bodyPr anchorCtr="0" anchor="t" bIns="45700" lIns="91425" spcFirstLastPara="1" rIns="91425" wrap="square" tIns="45700">
            <a:normAutofit/>
          </a:bodyPr>
          <a:lstStyle>
            <a:lvl1pPr indent="-330200" lvl="0" marL="457200" marR="0" rtl="0" algn="l">
              <a:lnSpc>
                <a:spcPct val="120000"/>
              </a:lnSpc>
              <a:spcBef>
                <a:spcPts val="1000"/>
              </a:spcBef>
              <a:spcAft>
                <a:spcPts val="0"/>
              </a:spcAft>
              <a:buClr>
                <a:schemeClr val="lt1"/>
              </a:buClr>
              <a:buSzPts val="1600"/>
              <a:buFont typeface="Arial"/>
              <a:buChar char="•"/>
              <a:defRPr b="0" i="0" sz="1600" u="none" cap="none" strike="noStrike">
                <a:solidFill>
                  <a:schemeClr val="lt1"/>
                </a:solidFill>
                <a:latin typeface="Consolas"/>
                <a:ea typeface="Consolas"/>
                <a:cs typeface="Consolas"/>
                <a:sym typeface="Consolas"/>
              </a:defRPr>
            </a:lvl1pPr>
            <a:lvl2pPr indent="-317500" lvl="1" marL="914400" marR="0" rtl="0" algn="l">
              <a:lnSpc>
                <a:spcPct val="120000"/>
              </a:lnSpc>
              <a:spcBef>
                <a:spcPts val="500"/>
              </a:spcBef>
              <a:spcAft>
                <a:spcPts val="0"/>
              </a:spcAft>
              <a:buClr>
                <a:schemeClr val="lt1"/>
              </a:buClr>
              <a:buSzPts val="1400"/>
              <a:buFont typeface="Consolas"/>
              <a:buChar char="+"/>
              <a:defRPr b="0" i="0" sz="1400" u="none" cap="none" strike="noStrike">
                <a:solidFill>
                  <a:schemeClr val="lt1"/>
                </a:solidFill>
                <a:latin typeface="Consolas"/>
                <a:ea typeface="Consolas"/>
                <a:cs typeface="Consolas"/>
                <a:sym typeface="Consolas"/>
              </a:defRPr>
            </a:lvl2pPr>
            <a:lvl3pPr indent="-317500" lvl="2" marL="1371600" marR="0" rtl="0" algn="l">
              <a:lnSpc>
                <a:spcPct val="120000"/>
              </a:lnSpc>
              <a:spcBef>
                <a:spcPts val="500"/>
              </a:spcBef>
              <a:spcAft>
                <a:spcPts val="0"/>
              </a:spcAft>
              <a:buClr>
                <a:schemeClr val="lt1"/>
              </a:buClr>
              <a:buSzPts val="1400"/>
              <a:buFont typeface="Arial"/>
              <a:buChar char="•"/>
              <a:defRPr b="0" i="0" sz="1400" u="none" cap="none" strike="noStrike">
                <a:solidFill>
                  <a:schemeClr val="lt1"/>
                </a:solidFill>
                <a:latin typeface="Consolas"/>
                <a:ea typeface="Consolas"/>
                <a:cs typeface="Consolas"/>
                <a:sym typeface="Consolas"/>
              </a:defRPr>
            </a:lvl3pPr>
            <a:lvl4pPr indent="-304800" lvl="3" marL="1828800" marR="0" rtl="0" algn="l">
              <a:lnSpc>
                <a:spcPct val="120000"/>
              </a:lnSpc>
              <a:spcBef>
                <a:spcPts val="500"/>
              </a:spcBef>
              <a:spcAft>
                <a:spcPts val="0"/>
              </a:spcAft>
              <a:buClr>
                <a:schemeClr val="lt1"/>
              </a:buClr>
              <a:buSzPts val="1200"/>
              <a:buFont typeface="Consolas"/>
              <a:buChar char="+"/>
              <a:defRPr b="0" i="0" sz="1200" u="none" cap="none" strike="noStrike">
                <a:solidFill>
                  <a:schemeClr val="lt1"/>
                </a:solidFill>
                <a:latin typeface="Consolas"/>
                <a:ea typeface="Consolas"/>
                <a:cs typeface="Consolas"/>
                <a:sym typeface="Consolas"/>
              </a:defRPr>
            </a:lvl4pPr>
            <a:lvl5pPr indent="-304800" lvl="4" marL="2286000" marR="0" rtl="0" algn="l">
              <a:lnSpc>
                <a:spcPct val="120000"/>
              </a:lnSpc>
              <a:spcBef>
                <a:spcPts val="500"/>
              </a:spcBef>
              <a:spcAft>
                <a:spcPts val="0"/>
              </a:spcAft>
              <a:buClr>
                <a:schemeClr val="lt1"/>
              </a:buClr>
              <a:buSzPts val="1200"/>
              <a:buFont typeface="Arial"/>
              <a:buChar char="•"/>
              <a:defRPr b="0" i="0" sz="1200" u="none" cap="none" strike="noStrike">
                <a:solidFill>
                  <a:schemeClr val="lt1"/>
                </a:solidFill>
                <a:latin typeface="Consolas"/>
                <a:ea typeface="Consolas"/>
                <a:cs typeface="Consolas"/>
                <a:sym typeface="Consolas"/>
              </a:defRPr>
            </a:lvl5pPr>
            <a:lvl6pPr indent="-342900" lvl="5" marL="27432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nsolas"/>
                <a:ea typeface="Consolas"/>
                <a:cs typeface="Consolas"/>
                <a:sym typeface="Consolas"/>
              </a:defRPr>
            </a:lvl6pPr>
            <a:lvl7pPr indent="-342900" lvl="6" marL="32004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nsolas"/>
                <a:ea typeface="Consolas"/>
                <a:cs typeface="Consolas"/>
                <a:sym typeface="Consolas"/>
              </a:defRPr>
            </a:lvl7pPr>
            <a:lvl8pPr indent="-342900" lvl="7" marL="36576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nsolas"/>
                <a:ea typeface="Consolas"/>
                <a:cs typeface="Consolas"/>
                <a:sym typeface="Consolas"/>
              </a:defRPr>
            </a:lvl8pPr>
            <a:lvl9pPr indent="-342900" lvl="8" marL="4114800" marR="0" rtl="0" algn="l">
              <a:lnSpc>
                <a:spcPct val="90000"/>
              </a:lnSpc>
              <a:spcBef>
                <a:spcPts val="500"/>
              </a:spcBef>
              <a:spcAft>
                <a:spcPts val="0"/>
              </a:spcAft>
              <a:buClr>
                <a:schemeClr val="lt1"/>
              </a:buClr>
              <a:buSzPts val="1800"/>
              <a:buFont typeface="Arial"/>
              <a:buChar char="•"/>
              <a:defRPr b="0" i="0" sz="1800" u="none" cap="none" strike="noStrike">
                <a:solidFill>
                  <a:schemeClr val="lt1"/>
                </a:solidFill>
                <a:latin typeface="Consolas"/>
                <a:ea typeface="Consolas"/>
                <a:cs typeface="Consolas"/>
                <a:sym typeface="Consolas"/>
              </a:defRPr>
            </a:lvl9pPr>
          </a:lstStyle>
          <a:p/>
        </p:txBody>
      </p:sp>
      <p:sp>
        <p:nvSpPr>
          <p:cNvPr id="8" name="Google Shape;8;p19"/>
          <p:cNvSpPr txBox="1"/>
          <p:nvPr>
            <p:ph idx="10" type="dt"/>
          </p:nvPr>
        </p:nvSpPr>
        <p:spPr>
          <a:xfrm>
            <a:off x="8362630" y="6356349"/>
            <a:ext cx="3063890"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1"/>
                </a:solidFill>
                <a:latin typeface="Consolas"/>
                <a:ea typeface="Consolas"/>
                <a:cs typeface="Consolas"/>
                <a:sym typeface="Consolas"/>
              </a:defRPr>
            </a:lvl1pPr>
            <a:lvl2pPr lvl="1"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2pPr>
            <a:lvl3pPr lvl="2"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3pPr>
            <a:lvl4pPr lvl="3"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4pPr>
            <a:lvl5pPr lvl="4"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5pPr>
            <a:lvl6pPr lvl="5"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6pPr>
            <a:lvl7pPr lvl="6"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7pPr>
            <a:lvl8pPr lvl="7"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8pPr>
            <a:lvl9pPr lvl="8"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9pPr>
          </a:lstStyle>
          <a:p/>
        </p:txBody>
      </p:sp>
      <p:sp>
        <p:nvSpPr>
          <p:cNvPr id="9" name="Google Shape;9;p19"/>
          <p:cNvSpPr txBox="1"/>
          <p:nvPr>
            <p:ph idx="11" type="ftr"/>
          </p:nvPr>
        </p:nvSpPr>
        <p:spPr>
          <a:xfrm rot="5400000">
            <a:off x="10099372" y="4308656"/>
            <a:ext cx="3471256"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100" u="none" cap="none" strike="noStrike">
                <a:solidFill>
                  <a:schemeClr val="lt1"/>
                </a:solidFill>
                <a:latin typeface="Consolas"/>
                <a:ea typeface="Consolas"/>
                <a:cs typeface="Consolas"/>
                <a:sym typeface="Consolas"/>
              </a:defRPr>
            </a:lvl1pPr>
            <a:lvl2pPr lvl="1"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2pPr>
            <a:lvl3pPr lvl="2"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3pPr>
            <a:lvl4pPr lvl="3"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4pPr>
            <a:lvl5pPr lvl="4"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5pPr>
            <a:lvl6pPr lvl="5"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6pPr>
            <a:lvl7pPr lvl="6"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7pPr>
            <a:lvl8pPr lvl="7"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8pPr>
            <a:lvl9pPr lvl="8" marR="0" rtl="0" algn="l">
              <a:spcBef>
                <a:spcPts val="0"/>
              </a:spcBef>
              <a:spcAft>
                <a:spcPts val="0"/>
              </a:spcAft>
              <a:buSzPts val="1400"/>
              <a:buNone/>
              <a:defRPr b="0" i="0" sz="1800" u="none" cap="none" strike="noStrike">
                <a:solidFill>
                  <a:schemeClr val="lt1"/>
                </a:solidFill>
                <a:latin typeface="Consolas"/>
                <a:ea typeface="Consolas"/>
                <a:cs typeface="Consolas"/>
                <a:sym typeface="Consolas"/>
              </a:defRPr>
            </a:lvl9pPr>
          </a:lstStyle>
          <a:p/>
        </p:txBody>
      </p:sp>
      <p:sp>
        <p:nvSpPr>
          <p:cNvPr id="10" name="Google Shape;10;p19"/>
          <p:cNvSpPr txBox="1"/>
          <p:nvPr>
            <p:ph idx="12" type="sldNum"/>
          </p:nvPr>
        </p:nvSpPr>
        <p:spPr>
          <a:xfrm>
            <a:off x="11396670" y="6356349"/>
            <a:ext cx="576133" cy="365125"/>
          </a:xfrm>
          <a:prstGeom prst="rect">
            <a:avLst/>
          </a:prstGeom>
          <a:noFill/>
          <a:ln>
            <a:noFill/>
          </a:ln>
        </p:spPr>
        <p:txBody>
          <a:bodyPr anchorCtr="0" anchor="ctr" bIns="45700" lIns="91425" spcFirstLastPara="1" rIns="91425" wrap="square" tIns="45700">
            <a:noAutofit/>
          </a:bodyPr>
          <a:lstStyle>
            <a:lvl1pPr indent="0" lvl="0" marL="0" marR="0" rtl="0" algn="r">
              <a:spcBef>
                <a:spcPts val="0"/>
              </a:spcBef>
              <a:buNone/>
              <a:defRPr b="0" i="0" sz="1100" u="none" cap="none" strike="noStrike">
                <a:solidFill>
                  <a:schemeClr val="lt1"/>
                </a:solidFill>
                <a:latin typeface="Consolas"/>
                <a:ea typeface="Consolas"/>
                <a:cs typeface="Consolas"/>
                <a:sym typeface="Consolas"/>
              </a:defRPr>
            </a:lvl1pPr>
            <a:lvl2pPr indent="0" lvl="1" marL="0" marR="0" rtl="0" algn="r">
              <a:spcBef>
                <a:spcPts val="0"/>
              </a:spcBef>
              <a:buNone/>
              <a:defRPr b="0" i="0" sz="1100" u="none" cap="none" strike="noStrike">
                <a:solidFill>
                  <a:schemeClr val="lt1"/>
                </a:solidFill>
                <a:latin typeface="Consolas"/>
                <a:ea typeface="Consolas"/>
                <a:cs typeface="Consolas"/>
                <a:sym typeface="Consolas"/>
              </a:defRPr>
            </a:lvl2pPr>
            <a:lvl3pPr indent="0" lvl="2" marL="0" marR="0" rtl="0" algn="r">
              <a:spcBef>
                <a:spcPts val="0"/>
              </a:spcBef>
              <a:buNone/>
              <a:defRPr b="0" i="0" sz="1100" u="none" cap="none" strike="noStrike">
                <a:solidFill>
                  <a:schemeClr val="lt1"/>
                </a:solidFill>
                <a:latin typeface="Consolas"/>
                <a:ea typeface="Consolas"/>
                <a:cs typeface="Consolas"/>
                <a:sym typeface="Consolas"/>
              </a:defRPr>
            </a:lvl3pPr>
            <a:lvl4pPr indent="0" lvl="3" marL="0" marR="0" rtl="0" algn="r">
              <a:spcBef>
                <a:spcPts val="0"/>
              </a:spcBef>
              <a:buNone/>
              <a:defRPr b="0" i="0" sz="1100" u="none" cap="none" strike="noStrike">
                <a:solidFill>
                  <a:schemeClr val="lt1"/>
                </a:solidFill>
                <a:latin typeface="Consolas"/>
                <a:ea typeface="Consolas"/>
                <a:cs typeface="Consolas"/>
                <a:sym typeface="Consolas"/>
              </a:defRPr>
            </a:lvl4pPr>
            <a:lvl5pPr indent="0" lvl="4" marL="0" marR="0" rtl="0" algn="r">
              <a:spcBef>
                <a:spcPts val="0"/>
              </a:spcBef>
              <a:buNone/>
              <a:defRPr b="0" i="0" sz="1100" u="none" cap="none" strike="noStrike">
                <a:solidFill>
                  <a:schemeClr val="lt1"/>
                </a:solidFill>
                <a:latin typeface="Consolas"/>
                <a:ea typeface="Consolas"/>
                <a:cs typeface="Consolas"/>
                <a:sym typeface="Consolas"/>
              </a:defRPr>
            </a:lvl5pPr>
            <a:lvl6pPr indent="0" lvl="5" marL="0" marR="0" rtl="0" algn="r">
              <a:spcBef>
                <a:spcPts val="0"/>
              </a:spcBef>
              <a:buNone/>
              <a:defRPr b="0" i="0" sz="1100" u="none" cap="none" strike="noStrike">
                <a:solidFill>
                  <a:schemeClr val="lt1"/>
                </a:solidFill>
                <a:latin typeface="Consolas"/>
                <a:ea typeface="Consolas"/>
                <a:cs typeface="Consolas"/>
                <a:sym typeface="Consolas"/>
              </a:defRPr>
            </a:lvl6pPr>
            <a:lvl7pPr indent="0" lvl="6" marL="0" marR="0" rtl="0" algn="r">
              <a:spcBef>
                <a:spcPts val="0"/>
              </a:spcBef>
              <a:buNone/>
              <a:defRPr b="0" i="0" sz="1100" u="none" cap="none" strike="noStrike">
                <a:solidFill>
                  <a:schemeClr val="lt1"/>
                </a:solidFill>
                <a:latin typeface="Consolas"/>
                <a:ea typeface="Consolas"/>
                <a:cs typeface="Consolas"/>
                <a:sym typeface="Consolas"/>
              </a:defRPr>
            </a:lvl7pPr>
            <a:lvl8pPr indent="0" lvl="7" marL="0" marR="0" rtl="0" algn="r">
              <a:spcBef>
                <a:spcPts val="0"/>
              </a:spcBef>
              <a:buNone/>
              <a:defRPr b="0" i="0" sz="1100" u="none" cap="none" strike="noStrike">
                <a:solidFill>
                  <a:schemeClr val="lt1"/>
                </a:solidFill>
                <a:latin typeface="Consolas"/>
                <a:ea typeface="Consolas"/>
                <a:cs typeface="Consolas"/>
                <a:sym typeface="Consolas"/>
              </a:defRPr>
            </a:lvl8pPr>
            <a:lvl9pPr indent="0" lvl="8" marL="0" marR="0" rtl="0" algn="r">
              <a:spcBef>
                <a:spcPts val="0"/>
              </a:spcBef>
              <a:buNone/>
              <a:defRPr b="0" i="0" sz="1100" u="none" cap="none" strike="noStrike">
                <a:solidFill>
                  <a:schemeClr val="lt1"/>
                </a:solidFill>
                <a:latin typeface="Consolas"/>
                <a:ea typeface="Consolas"/>
                <a:cs typeface="Consolas"/>
                <a:sym typeface="Consolas"/>
              </a:defRPr>
            </a:lvl9pPr>
          </a:lstStyle>
          <a:p>
            <a:pPr indent="0" lvl="0" marL="0" rtl="0" algn="r">
              <a:spcBef>
                <a:spcPts val="0"/>
              </a:spcBef>
              <a:spcAft>
                <a:spcPts val="0"/>
              </a:spcAft>
              <a:buNone/>
            </a:pPr>
            <a:fld id="{00000000-1234-1234-1234-123412341234}" type="slidenum">
              <a:rPr lang="it-IT"/>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1.jp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3.jpg"/><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3.jpg"/><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3.jpg"/><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jp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3.jpg"/><Relationship Id="rId4" Type="http://schemas.openxmlformats.org/officeDocument/2006/relationships/image" Target="../media/image1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jpg"/><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3.jpg"/><Relationship Id="rId4" Type="http://schemas.openxmlformats.org/officeDocument/2006/relationships/image" Target="../media/image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3.jpg"/><Relationship Id="rId4" Type="http://schemas.openxmlformats.org/officeDocument/2006/relationships/hyperlink" Target="https://ocio-venezia.it/report/ater-venezia-aggiornamento-2024" TargetMode="External"/><Relationship Id="rId5" Type="http://schemas.openxmlformats.org/officeDocument/2006/relationships/hyperlink" Target="https://ocio-venezia.it/report/ater-venezia-aggiornamento-2023" TargetMode="External"/><Relationship Id="rId6"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3.jpg"/><Relationship Id="rId4" Type="http://schemas.openxmlformats.org/officeDocument/2006/relationships/image" Target="../media/image1.png"/><Relationship Id="rId5" Type="http://schemas.openxmlformats.org/officeDocument/2006/relationships/image" Target="../media/image15.png"/><Relationship Id="rId6" Type="http://schemas.openxmlformats.org/officeDocument/2006/relationships/image" Target="../media/image19.png"/><Relationship Id="rId7"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3.jpg"/><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jpg"/><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3.jp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jpg"/><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3.jpg"/><Relationship Id="rId4" Type="http://schemas.openxmlformats.org/officeDocument/2006/relationships/image" Target="../media/image14.png"/><Relationship Id="rId5" Type="http://schemas.openxmlformats.org/officeDocument/2006/relationships/image" Target="../media/image6.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3.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jp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3" name="Shape 83"/>
        <p:cNvGrpSpPr/>
        <p:nvPr/>
      </p:nvGrpSpPr>
      <p:grpSpPr>
        <a:xfrm>
          <a:off x="0" y="0"/>
          <a:ext cx="0" cy="0"/>
          <a:chOff x="0" y="0"/>
          <a:chExt cx="0" cy="0"/>
        </a:xfrm>
      </p:grpSpPr>
      <p:sp>
        <p:nvSpPr>
          <p:cNvPr id="84" name="Google Shape;84;p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finestra, aria aperta, edificio, porta&#10;&#10;Il contenuto generato dall&amp;#39;IA potrebbe non essere corretto." id="85" name="Google Shape;85;p1"/>
          <p:cNvPicPr preferRelativeResize="0"/>
          <p:nvPr/>
        </p:nvPicPr>
        <p:blipFill rotWithShape="1">
          <a:blip r:embed="rId3">
            <a:alphaModFix/>
          </a:blip>
          <a:srcRect b="13576" l="0" r="0" t="2013"/>
          <a:stretch/>
        </p:blipFill>
        <p:spPr>
          <a:xfrm>
            <a:off x="20" y="-5732"/>
            <a:ext cx="12191977" cy="6869467"/>
          </a:xfrm>
          <a:prstGeom prst="rect">
            <a:avLst/>
          </a:prstGeom>
          <a:noFill/>
          <a:ln>
            <a:noFill/>
          </a:ln>
        </p:spPr>
      </p:pic>
      <p:sp>
        <p:nvSpPr>
          <p:cNvPr id="86" name="Google Shape;86;p1"/>
          <p:cNvSpPr/>
          <p:nvPr/>
        </p:nvSpPr>
        <p:spPr>
          <a:xfrm rot="-5400000">
            <a:off x="-386731" y="381000"/>
            <a:ext cx="6869465" cy="6096000"/>
          </a:xfrm>
          <a:prstGeom prst="rect">
            <a:avLst/>
          </a:prstGeom>
          <a:gradFill>
            <a:gsLst>
              <a:gs pos="0">
                <a:srgbClr val="000000">
                  <a:alpha val="49803"/>
                </a:srgbClr>
              </a:gs>
              <a:gs pos="37000">
                <a:srgbClr val="000000">
                  <a:alpha val="40000"/>
                </a:srgbClr>
              </a:gs>
              <a:gs pos="100000">
                <a:srgbClr val="000000">
                  <a:alpha val="0"/>
                </a:srgbClr>
              </a:gs>
            </a:gsLst>
            <a:lin ang="5400000" scaled="0"/>
          </a:gra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rgbClr val="FFFFFF"/>
              </a:solidFill>
              <a:latin typeface="Consolas"/>
              <a:ea typeface="Consolas"/>
              <a:cs typeface="Consolas"/>
              <a:sym typeface="Consolas"/>
            </a:endParaRPr>
          </a:p>
        </p:txBody>
      </p:sp>
      <p:sp>
        <p:nvSpPr>
          <p:cNvPr id="87" name="Google Shape;87;p1"/>
          <p:cNvSpPr txBox="1"/>
          <p:nvPr>
            <p:ph type="ctrTitle"/>
          </p:nvPr>
        </p:nvSpPr>
        <p:spPr>
          <a:xfrm>
            <a:off x="685801" y="574362"/>
            <a:ext cx="8444344" cy="1416054"/>
          </a:xfrm>
          <a:prstGeom prst="rect">
            <a:avLst/>
          </a:prstGeom>
          <a:noFill/>
          <a:ln>
            <a:noFill/>
          </a:ln>
        </p:spPr>
        <p:txBody>
          <a:bodyPr anchorCtr="0" anchor="b" bIns="45700" lIns="91425" spcFirstLastPara="1" rIns="91425" wrap="square" tIns="45700">
            <a:normAutofit/>
          </a:bodyPr>
          <a:lstStyle/>
          <a:p>
            <a:pPr indent="0" lvl="0" marL="0" rtl="0" algn="l">
              <a:lnSpc>
                <a:spcPct val="110000"/>
              </a:lnSpc>
              <a:spcBef>
                <a:spcPts val="0"/>
              </a:spcBef>
              <a:spcAft>
                <a:spcPts val="0"/>
              </a:spcAft>
              <a:buClr>
                <a:srgbClr val="000000"/>
              </a:buClr>
              <a:buSzPts val="3200"/>
              <a:buFont typeface="Libre Franklin Black"/>
              <a:buNone/>
            </a:pPr>
            <a:r>
              <a:rPr lang="it-IT" sz="3200"/>
              <a:t>ATER Venezia: il fallimento delle politiche di gestione del patrimonio pubblico</a:t>
            </a:r>
            <a:endParaRPr/>
          </a:p>
        </p:txBody>
      </p:sp>
      <p:pic>
        <p:nvPicPr>
          <p:cNvPr id="88" name="Google Shape;88;p1"/>
          <p:cNvPicPr preferRelativeResize="0"/>
          <p:nvPr/>
        </p:nvPicPr>
        <p:blipFill rotWithShape="1">
          <a:blip r:embed="rId4">
            <a:alphaModFix/>
          </a:blip>
          <a:srcRect b="0" l="0" r="0" t="0"/>
          <a:stretch/>
        </p:blipFill>
        <p:spPr>
          <a:xfrm>
            <a:off x="9977888" y="6097301"/>
            <a:ext cx="1567133" cy="55811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96" name="Shape 196"/>
        <p:cNvGrpSpPr/>
        <p:nvPr/>
      </p:nvGrpSpPr>
      <p:grpSpPr>
        <a:xfrm>
          <a:off x="0" y="0"/>
          <a:ext cx="0" cy="0"/>
          <a:chOff x="0" y="0"/>
          <a:chExt cx="0" cy="0"/>
        </a:xfrm>
      </p:grpSpPr>
      <p:sp>
        <p:nvSpPr>
          <p:cNvPr id="197" name="Google Shape;197;p10"/>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98" name="Google Shape;198;p10"/>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99" name="Google Shape;199;p10"/>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00" name="Google Shape;200;p10"/>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 diagramma, Diagramma&#10;&#10;Il contenuto generato dall&amp;#39;IA potrebbe non essere corretto." id="201" name="Google Shape;201;p10"/>
          <p:cNvPicPr preferRelativeResize="0"/>
          <p:nvPr/>
        </p:nvPicPr>
        <p:blipFill rotWithShape="1">
          <a:blip r:embed="rId4">
            <a:alphaModFix/>
          </a:blip>
          <a:srcRect b="0" l="0" r="0" t="0"/>
          <a:stretch/>
        </p:blipFill>
        <p:spPr>
          <a:xfrm rot="150339">
            <a:off x="5129482" y="1953329"/>
            <a:ext cx="6245132" cy="3085512"/>
          </a:xfrm>
          <a:prstGeom prst="rect">
            <a:avLst/>
          </a:prstGeom>
          <a:noFill/>
          <a:ln>
            <a:noFill/>
          </a:ln>
        </p:spPr>
      </p:pic>
      <p:sp>
        <p:nvSpPr>
          <p:cNvPr id="202" name="Google Shape;202;p10"/>
          <p:cNvSpPr txBox="1"/>
          <p:nvPr>
            <p:ph type="title"/>
          </p:nvPr>
        </p:nvSpPr>
        <p:spPr>
          <a:xfrm>
            <a:off x="439994" y="95138"/>
            <a:ext cx="6602858" cy="1721884"/>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latin typeface="Libre Franklin Black"/>
                <a:ea typeface="Libre Franklin Black"/>
                <a:cs typeface="Libre Franklin Black"/>
                <a:sym typeface="Libre Franklin Black"/>
              </a:rPr>
              <a:t>Alloggi venduti da ATER Venezia</a:t>
            </a:r>
            <a:endParaRPr sz="3200"/>
          </a:p>
        </p:txBody>
      </p:sp>
      <p:sp>
        <p:nvSpPr>
          <p:cNvPr id="203" name="Google Shape;203;p10"/>
          <p:cNvSpPr txBox="1"/>
          <p:nvPr>
            <p:ph idx="1" type="body"/>
          </p:nvPr>
        </p:nvSpPr>
        <p:spPr>
          <a:xfrm>
            <a:off x="427008" y="1813840"/>
            <a:ext cx="4315247" cy="5039243"/>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Clr>
                <a:schemeClr val="lt1"/>
              </a:buClr>
              <a:buSzPts val="2000"/>
              <a:buNone/>
            </a:pPr>
            <a:r>
              <a:rPr lang="it-IT" sz="2000">
                <a:latin typeface="Consolas"/>
                <a:ea typeface="Consolas"/>
                <a:cs typeface="Consolas"/>
                <a:sym typeface="Consolas"/>
              </a:rPr>
              <a:t>Tra il 2000 e il 2024 ATER ha alienato nella Città Metropolitana 1.763 abitazioni, una quota pari al 20% dell’attuale patrimonio di ERP.</a:t>
            </a:r>
            <a:endParaRPr/>
          </a:p>
          <a:p>
            <a:pPr indent="0" lvl="0" marL="0" rtl="0" algn="l">
              <a:lnSpc>
                <a:spcPct val="120000"/>
              </a:lnSpc>
              <a:spcBef>
                <a:spcPts val="1000"/>
              </a:spcBef>
              <a:spcAft>
                <a:spcPts val="0"/>
              </a:spcAft>
              <a:buClr>
                <a:schemeClr val="lt1"/>
              </a:buClr>
              <a:buSzPts val="2000"/>
              <a:buNone/>
            </a:pPr>
            <a:r>
              <a:rPr lang="it-IT" sz="2000">
                <a:latin typeface="Consolas"/>
                <a:ea typeface="Consolas"/>
                <a:cs typeface="Consolas"/>
                <a:sym typeface="Consolas"/>
              </a:rPr>
              <a:t>Negli ultimi anni però, ATER riesce a vendere solo pochi alloggi, sia a causa delle caratteristiche poco appetibili degli alloggi posti in vendita, che ai prezzi crescenti di cessione.</a:t>
            </a:r>
            <a:endParaRPr/>
          </a:p>
          <a:p>
            <a:pPr indent="-127000" lvl="0" marL="228600" rtl="0" algn="l">
              <a:lnSpc>
                <a:spcPct val="120000"/>
              </a:lnSpc>
              <a:spcBef>
                <a:spcPts val="1000"/>
              </a:spcBef>
              <a:spcAft>
                <a:spcPts val="0"/>
              </a:spcAft>
              <a:buClr>
                <a:schemeClr val="lt1"/>
              </a:buClr>
              <a:buSzPts val="1600"/>
              <a:buNone/>
            </a:pPr>
            <a:r>
              <a:t/>
            </a:r>
            <a:endParaRPr/>
          </a:p>
        </p:txBody>
      </p:sp>
      <p:sp>
        <p:nvSpPr>
          <p:cNvPr id="204" name="Google Shape;204;p10"/>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08" name="Shape 208"/>
        <p:cNvGrpSpPr/>
        <p:nvPr/>
      </p:nvGrpSpPr>
      <p:grpSpPr>
        <a:xfrm>
          <a:off x="0" y="0"/>
          <a:ext cx="0" cy="0"/>
          <a:chOff x="0" y="0"/>
          <a:chExt cx="0" cy="0"/>
        </a:xfrm>
      </p:grpSpPr>
      <p:sp>
        <p:nvSpPr>
          <p:cNvPr id="209" name="Google Shape;209;p11"/>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10" name="Google Shape;210;p11"/>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11" name="Google Shape;211;p11"/>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12" name="Google Shape;212;p11"/>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 diagramma, design&#10;&#10;Il contenuto generato dall&amp;#39;IA potrebbe non essere corretto." id="213" name="Google Shape;213;p11"/>
          <p:cNvPicPr preferRelativeResize="0"/>
          <p:nvPr/>
        </p:nvPicPr>
        <p:blipFill rotWithShape="1">
          <a:blip r:embed="rId4">
            <a:alphaModFix/>
          </a:blip>
          <a:srcRect b="0" l="0" r="0" t="0"/>
          <a:stretch/>
        </p:blipFill>
        <p:spPr>
          <a:xfrm rot="150339">
            <a:off x="5129482" y="1919344"/>
            <a:ext cx="6245132" cy="3153483"/>
          </a:xfrm>
          <a:prstGeom prst="rect">
            <a:avLst/>
          </a:prstGeom>
          <a:noFill/>
          <a:ln>
            <a:noFill/>
          </a:ln>
        </p:spPr>
      </p:pic>
      <p:sp>
        <p:nvSpPr>
          <p:cNvPr id="214" name="Google Shape;214;p11"/>
          <p:cNvSpPr txBox="1"/>
          <p:nvPr>
            <p:ph type="title"/>
          </p:nvPr>
        </p:nvSpPr>
        <p:spPr>
          <a:xfrm>
            <a:off x="427008" y="-5504"/>
            <a:ext cx="9261278" cy="1715192"/>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Ricavi dalla vendita degli alloggi</a:t>
            </a:r>
            <a:endParaRPr/>
          </a:p>
        </p:txBody>
      </p:sp>
      <p:sp>
        <p:nvSpPr>
          <p:cNvPr id="215" name="Google Shape;215;p11"/>
          <p:cNvSpPr txBox="1"/>
          <p:nvPr>
            <p:ph idx="1" type="body"/>
          </p:nvPr>
        </p:nvSpPr>
        <p:spPr>
          <a:xfrm>
            <a:off x="427008" y="1706126"/>
            <a:ext cx="4302029" cy="4956458"/>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1800"/>
              <a:buNone/>
            </a:pPr>
            <a:r>
              <a:rPr lang="it-IT" sz="1800"/>
              <a:t>Conseguentemente, anche gli introiti derivanti dalla alienazione degli alloggi si sono drasticamente ridotti.</a:t>
            </a:r>
            <a:endParaRPr sz="1800"/>
          </a:p>
          <a:p>
            <a:pPr indent="0" lvl="0" marL="0" rtl="0" algn="l">
              <a:lnSpc>
                <a:spcPct val="120000"/>
              </a:lnSpc>
              <a:spcBef>
                <a:spcPts val="1000"/>
              </a:spcBef>
              <a:spcAft>
                <a:spcPts val="0"/>
              </a:spcAft>
              <a:buClr>
                <a:schemeClr val="lt1"/>
              </a:buClr>
              <a:buSzPts val="1800"/>
              <a:buNone/>
            </a:pPr>
            <a:r>
              <a:rPr lang="it-IT" sz="1800"/>
              <a:t>L’obiettivo di “vendere per risanare” è  diventato sempre meno credibile. </a:t>
            </a:r>
            <a:endParaRPr sz="1800"/>
          </a:p>
          <a:p>
            <a:pPr indent="0" lvl="0" marL="0" rtl="0" algn="l">
              <a:lnSpc>
                <a:spcPct val="120000"/>
              </a:lnSpc>
              <a:spcBef>
                <a:spcPts val="1000"/>
              </a:spcBef>
              <a:spcAft>
                <a:spcPts val="0"/>
              </a:spcAft>
              <a:buClr>
                <a:schemeClr val="lt1"/>
              </a:buClr>
              <a:buSzPts val="1800"/>
              <a:buNone/>
            </a:pPr>
            <a:r>
              <a:rPr b="1" lang="it-IT" sz="1800">
                <a:latin typeface="Consolas"/>
                <a:ea typeface="Consolas"/>
                <a:cs typeface="Consolas"/>
                <a:sym typeface="Consolas"/>
              </a:rPr>
              <a:t>Dal 2009 al 2024:</a:t>
            </a:r>
            <a:endParaRPr sz="1800">
              <a:latin typeface="Consolas"/>
              <a:ea typeface="Consolas"/>
              <a:cs typeface="Consolas"/>
              <a:sym typeface="Consolas"/>
            </a:endParaRPr>
          </a:p>
          <a:p>
            <a:pPr indent="-228600" lvl="0" marL="228600" rtl="0" algn="l">
              <a:lnSpc>
                <a:spcPct val="120000"/>
              </a:lnSpc>
              <a:spcBef>
                <a:spcPts val="1000"/>
              </a:spcBef>
              <a:spcAft>
                <a:spcPts val="0"/>
              </a:spcAft>
              <a:buClr>
                <a:schemeClr val="lt1"/>
              </a:buClr>
              <a:buSzPts val="1800"/>
              <a:buChar char="•"/>
            </a:pPr>
            <a:r>
              <a:rPr b="1" lang="it-IT" sz="1800">
                <a:latin typeface="Consolas"/>
                <a:ea typeface="Consolas"/>
                <a:cs typeface="Consolas"/>
                <a:sym typeface="Consolas"/>
              </a:rPr>
              <a:t>411 alloggi venduti, per un introito di 26,6 milioni di euro incassati</a:t>
            </a:r>
            <a:endParaRPr sz="1800">
              <a:latin typeface="Consolas"/>
              <a:ea typeface="Consolas"/>
              <a:cs typeface="Consolas"/>
              <a:sym typeface="Consolas"/>
            </a:endParaRPr>
          </a:p>
          <a:p>
            <a:pPr indent="-228600" lvl="0" marL="228600" rtl="0" algn="l">
              <a:lnSpc>
                <a:spcPct val="120000"/>
              </a:lnSpc>
              <a:spcBef>
                <a:spcPts val="1000"/>
              </a:spcBef>
              <a:spcAft>
                <a:spcPts val="0"/>
              </a:spcAft>
              <a:buClr>
                <a:schemeClr val="lt1"/>
              </a:buClr>
              <a:buSzPts val="1800"/>
              <a:buChar char="•"/>
            </a:pPr>
            <a:r>
              <a:rPr b="1" lang="it-IT" sz="1800">
                <a:latin typeface="Consolas"/>
                <a:ea typeface="Consolas"/>
                <a:cs typeface="Consolas"/>
                <a:sym typeface="Consolas"/>
              </a:rPr>
              <a:t>Alloggi sfitti cresciuti da 411 a 2.555</a:t>
            </a:r>
            <a:endParaRPr>
              <a:latin typeface="Consolas"/>
              <a:ea typeface="Consolas"/>
              <a:cs typeface="Consolas"/>
              <a:sym typeface="Consolas"/>
            </a:endParaRPr>
          </a:p>
          <a:p>
            <a:pPr indent="-127000" lvl="0" marL="228600" rtl="0" algn="l">
              <a:lnSpc>
                <a:spcPct val="120000"/>
              </a:lnSpc>
              <a:spcBef>
                <a:spcPts val="1000"/>
              </a:spcBef>
              <a:spcAft>
                <a:spcPts val="0"/>
              </a:spcAft>
              <a:buClr>
                <a:schemeClr val="lt1"/>
              </a:buClr>
              <a:buSzPts val="1600"/>
              <a:buNone/>
            </a:pPr>
            <a:r>
              <a:t/>
            </a:r>
            <a:endParaRPr/>
          </a:p>
        </p:txBody>
      </p:sp>
      <p:sp>
        <p:nvSpPr>
          <p:cNvPr id="216" name="Google Shape;216;p11"/>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20" name="Shape 220"/>
        <p:cNvGrpSpPr/>
        <p:nvPr/>
      </p:nvGrpSpPr>
      <p:grpSpPr>
        <a:xfrm>
          <a:off x="0" y="0"/>
          <a:ext cx="0" cy="0"/>
          <a:chOff x="0" y="0"/>
          <a:chExt cx="0" cy="0"/>
        </a:xfrm>
      </p:grpSpPr>
      <p:sp>
        <p:nvSpPr>
          <p:cNvPr id="221" name="Google Shape;221;p1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22" name="Google Shape;222;p12"/>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23" name="Google Shape;223;p12"/>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24" name="Google Shape;224;p12"/>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10;&#10;Il contenuto generato dall&amp;#39;IA potrebbe non essere corretto." id="225" name="Google Shape;225;p12"/>
          <p:cNvPicPr preferRelativeResize="0"/>
          <p:nvPr/>
        </p:nvPicPr>
        <p:blipFill rotWithShape="1">
          <a:blip r:embed="rId4">
            <a:alphaModFix/>
          </a:blip>
          <a:srcRect b="0" l="0" r="0" t="0"/>
          <a:stretch/>
        </p:blipFill>
        <p:spPr>
          <a:xfrm rot="150339">
            <a:off x="5129482" y="1911383"/>
            <a:ext cx="6245132" cy="3169404"/>
          </a:xfrm>
          <a:prstGeom prst="rect">
            <a:avLst/>
          </a:prstGeom>
          <a:noFill/>
          <a:ln>
            <a:noFill/>
          </a:ln>
        </p:spPr>
      </p:pic>
      <p:sp>
        <p:nvSpPr>
          <p:cNvPr id="226" name="Google Shape;226;p12"/>
          <p:cNvSpPr txBox="1"/>
          <p:nvPr>
            <p:ph type="title"/>
          </p:nvPr>
        </p:nvSpPr>
        <p:spPr>
          <a:xfrm>
            <a:off x="424184" y="-4733"/>
            <a:ext cx="7970140" cy="1713651"/>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b="1" i="0" lang="it-IT" sz="3200">
                <a:latin typeface="Libre Franklin Black"/>
                <a:ea typeface="Libre Franklin Black"/>
                <a:cs typeface="Libre Franklin Black"/>
                <a:sym typeface="Libre Franklin Black"/>
              </a:rPr>
              <a:t>Canoni di competenza e canoni riscossi</a:t>
            </a:r>
            <a:endParaRPr sz="3200">
              <a:latin typeface="Libre Franklin Black"/>
              <a:ea typeface="Libre Franklin Black"/>
              <a:cs typeface="Libre Franklin Black"/>
              <a:sym typeface="Libre Franklin Black"/>
            </a:endParaRPr>
          </a:p>
        </p:txBody>
      </p:sp>
      <p:sp>
        <p:nvSpPr>
          <p:cNvPr id="227" name="Google Shape;227;p12"/>
          <p:cNvSpPr txBox="1"/>
          <p:nvPr>
            <p:ph idx="1" type="body"/>
          </p:nvPr>
        </p:nvSpPr>
        <p:spPr>
          <a:xfrm>
            <a:off x="406486" y="1884801"/>
            <a:ext cx="4474556" cy="5128985"/>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Clr>
                <a:schemeClr val="lt1"/>
              </a:buClr>
              <a:buSzPts val="1800"/>
              <a:buNone/>
            </a:pPr>
            <a:r>
              <a:rPr lang="it-IT" sz="1800"/>
              <a:t>Politiche di vendita e aumento dello sfitto hanno avuto effetti negativi anche sulle entrate annue da canoni di locazione: il monte fitti di competenza è in costante riduzione dal 2013.</a:t>
            </a:r>
            <a:endParaRPr sz="1800"/>
          </a:p>
          <a:p>
            <a:pPr indent="0" lvl="0" marL="0" rtl="0" algn="l">
              <a:lnSpc>
                <a:spcPct val="120000"/>
              </a:lnSpc>
              <a:spcBef>
                <a:spcPts val="1000"/>
              </a:spcBef>
              <a:spcAft>
                <a:spcPts val="0"/>
              </a:spcAft>
              <a:buClr>
                <a:schemeClr val="lt1"/>
              </a:buClr>
              <a:buSzPts val="1800"/>
              <a:buNone/>
            </a:pPr>
            <a:r>
              <a:rPr lang="it-IT" sz="1800">
                <a:latin typeface="Consolas"/>
                <a:ea typeface="Consolas"/>
                <a:cs typeface="Consolas"/>
                <a:sym typeface="Consolas"/>
              </a:rPr>
              <a:t>Nel 2019 la L.R. 39/2017 aumenta i canoni di locazione nell’ERP e spinge in quell’anno verso l’alto, a 14,4 milioni di euro, il monte fitti di competenza, che crolla però l’anno dopo in seguito agli aggiustamenti apportati dalla Regione, che riducono il gettito complessivo da canoni.</a:t>
            </a:r>
            <a:endParaRPr/>
          </a:p>
          <a:p>
            <a:pPr indent="-127000" lvl="0" marL="228600" rtl="0" algn="l">
              <a:lnSpc>
                <a:spcPct val="120000"/>
              </a:lnSpc>
              <a:spcBef>
                <a:spcPts val="1000"/>
              </a:spcBef>
              <a:spcAft>
                <a:spcPts val="0"/>
              </a:spcAft>
              <a:buClr>
                <a:schemeClr val="lt1"/>
              </a:buClr>
              <a:buSzPts val="1600"/>
              <a:buNone/>
            </a:pPr>
            <a:r>
              <a:t/>
            </a:r>
            <a:endParaRPr/>
          </a:p>
        </p:txBody>
      </p:sp>
      <p:sp>
        <p:nvSpPr>
          <p:cNvPr id="228" name="Google Shape;228;p12"/>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32" name="Shape 232"/>
        <p:cNvGrpSpPr/>
        <p:nvPr/>
      </p:nvGrpSpPr>
      <p:grpSpPr>
        <a:xfrm>
          <a:off x="0" y="0"/>
          <a:ext cx="0" cy="0"/>
          <a:chOff x="0" y="0"/>
          <a:chExt cx="0" cy="0"/>
        </a:xfrm>
      </p:grpSpPr>
      <p:sp>
        <p:nvSpPr>
          <p:cNvPr id="233" name="Google Shape;233;p1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34" name="Google Shape;234;p13"/>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35" name="Google Shape;235;p13"/>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36" name="Google Shape;236;p13"/>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linea, schermata, notte, luce&#10;&#10;Il contenuto generato dall&amp;#39;IA potrebbe non essere corretto." id="237" name="Google Shape;237;p13"/>
          <p:cNvPicPr preferRelativeResize="0"/>
          <p:nvPr/>
        </p:nvPicPr>
        <p:blipFill rotWithShape="1">
          <a:blip r:embed="rId4">
            <a:alphaModFix/>
          </a:blip>
          <a:srcRect b="0" l="0" r="0" t="0"/>
          <a:stretch/>
        </p:blipFill>
        <p:spPr>
          <a:xfrm rot="150339">
            <a:off x="5129482" y="2050453"/>
            <a:ext cx="6245132" cy="2891265"/>
          </a:xfrm>
          <a:prstGeom prst="rect">
            <a:avLst/>
          </a:prstGeom>
          <a:noFill/>
          <a:ln>
            <a:noFill/>
          </a:ln>
        </p:spPr>
      </p:pic>
      <p:sp>
        <p:nvSpPr>
          <p:cNvPr id="238" name="Google Shape;238;p13"/>
          <p:cNvSpPr txBox="1"/>
          <p:nvPr>
            <p:ph type="title"/>
          </p:nvPr>
        </p:nvSpPr>
        <p:spPr>
          <a:xfrm>
            <a:off x="470140" y="-5504"/>
            <a:ext cx="9476938" cy="172802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b="1" i="0" lang="it-IT" sz="3200">
                <a:latin typeface="Libre Franklin Black"/>
                <a:ea typeface="Libre Franklin Black"/>
                <a:cs typeface="Libre Franklin Black"/>
                <a:sym typeface="Libre Franklin Black"/>
              </a:rPr>
              <a:t>Fitti medi mensili: canone ERP, canone calmierato</a:t>
            </a:r>
            <a:endParaRPr sz="3200">
              <a:latin typeface="Libre Franklin Black"/>
              <a:ea typeface="Libre Franklin Black"/>
              <a:cs typeface="Libre Franklin Black"/>
              <a:sym typeface="Libre Franklin Black"/>
            </a:endParaRPr>
          </a:p>
        </p:txBody>
      </p:sp>
      <p:sp>
        <p:nvSpPr>
          <p:cNvPr id="239" name="Google Shape;239;p13"/>
          <p:cNvSpPr txBox="1"/>
          <p:nvPr>
            <p:ph idx="1" type="body"/>
          </p:nvPr>
        </p:nvSpPr>
        <p:spPr>
          <a:xfrm>
            <a:off x="427008" y="1720736"/>
            <a:ext cx="4302029" cy="4855816"/>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1800"/>
              <a:buNone/>
            </a:pPr>
            <a:r>
              <a:rPr lang="it-IT" sz="1800">
                <a:latin typeface="Consolas"/>
                <a:ea typeface="Consolas"/>
                <a:cs typeface="Consolas"/>
                <a:sym typeface="Consolas"/>
              </a:rPr>
              <a:t>Negli anni successivi il monte fitti ritorna al livello del 2009, nonostante l’aumento del fitto medio, sia degli alloggi ERP, che di quelli a canone calmierato.</a:t>
            </a:r>
            <a:endParaRPr/>
          </a:p>
          <a:p>
            <a:pPr indent="0" lvl="0" marL="0" rtl="0" algn="l">
              <a:lnSpc>
                <a:spcPct val="120000"/>
              </a:lnSpc>
              <a:spcBef>
                <a:spcPts val="1000"/>
              </a:spcBef>
              <a:spcAft>
                <a:spcPts val="0"/>
              </a:spcAft>
              <a:buClr>
                <a:schemeClr val="lt1"/>
              </a:buClr>
              <a:buSzPts val="1800"/>
              <a:buNone/>
            </a:pPr>
            <a:r>
              <a:rPr lang="it-IT" sz="1800">
                <a:latin typeface="Consolas"/>
                <a:ea typeface="Consolas"/>
                <a:cs typeface="Consolas"/>
                <a:sym typeface="Consolas"/>
              </a:rPr>
              <a:t>Negli stessi anni, il debito degli inquilini, dato dalla differenza tra canoni di competenza (previsione) e riscossi (effettivamente versati) raggiunge i livelli più elevati di tutto il periodo.</a:t>
            </a:r>
            <a:endParaRPr>
              <a:latin typeface="Consolas"/>
              <a:ea typeface="Consolas"/>
              <a:cs typeface="Consolas"/>
              <a:sym typeface="Consolas"/>
            </a:endParaRPr>
          </a:p>
          <a:p>
            <a:pPr indent="0" lvl="0" marL="0" rtl="0" algn="l">
              <a:lnSpc>
                <a:spcPct val="120000"/>
              </a:lnSpc>
              <a:spcBef>
                <a:spcPts val="1000"/>
              </a:spcBef>
              <a:spcAft>
                <a:spcPts val="0"/>
              </a:spcAft>
              <a:buClr>
                <a:schemeClr val="lt1"/>
              </a:buClr>
              <a:buSzPts val="1600"/>
              <a:buNone/>
            </a:pPr>
            <a:r>
              <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43" name="Shape 243"/>
        <p:cNvGrpSpPr/>
        <p:nvPr/>
      </p:nvGrpSpPr>
      <p:grpSpPr>
        <a:xfrm>
          <a:off x="0" y="0"/>
          <a:ext cx="0" cy="0"/>
          <a:chOff x="0" y="0"/>
          <a:chExt cx="0" cy="0"/>
        </a:xfrm>
      </p:grpSpPr>
      <p:sp>
        <p:nvSpPr>
          <p:cNvPr id="244" name="Google Shape;244;p1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45" name="Google Shape;245;p14"/>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46" name="Google Shape;246;p14"/>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47" name="Google Shape;247;p14"/>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linea, schermata&#10;&#10;Il contenuto generato dall&amp;#39;IA potrebbe non essere corretto." id="248" name="Google Shape;248;p14"/>
          <p:cNvPicPr preferRelativeResize="0"/>
          <p:nvPr/>
        </p:nvPicPr>
        <p:blipFill rotWithShape="1">
          <a:blip r:embed="rId4">
            <a:alphaModFix/>
          </a:blip>
          <a:srcRect b="0" l="0" r="0" t="0"/>
          <a:stretch/>
        </p:blipFill>
        <p:spPr>
          <a:xfrm rot="150339">
            <a:off x="5129482" y="2087284"/>
            <a:ext cx="6245132" cy="2817602"/>
          </a:xfrm>
          <a:prstGeom prst="rect">
            <a:avLst/>
          </a:prstGeom>
          <a:noFill/>
          <a:ln>
            <a:noFill/>
          </a:ln>
        </p:spPr>
      </p:pic>
      <p:sp>
        <p:nvSpPr>
          <p:cNvPr id="249" name="Google Shape;249;p14"/>
          <p:cNvSpPr txBox="1"/>
          <p:nvPr>
            <p:ph type="title"/>
          </p:nvPr>
        </p:nvSpPr>
        <p:spPr>
          <a:xfrm>
            <a:off x="414940" y="6562"/>
            <a:ext cx="5233308" cy="1713651"/>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Gli inquilini morosi</a:t>
            </a:r>
            <a:endParaRPr/>
          </a:p>
        </p:txBody>
      </p:sp>
      <p:sp>
        <p:nvSpPr>
          <p:cNvPr id="250" name="Google Shape;250;p14"/>
          <p:cNvSpPr txBox="1"/>
          <p:nvPr>
            <p:ph idx="1" type="body"/>
          </p:nvPr>
        </p:nvSpPr>
        <p:spPr>
          <a:xfrm>
            <a:off x="420863" y="1507394"/>
            <a:ext cx="4647086" cy="4970835"/>
          </a:xfrm>
          <a:prstGeom prst="rect">
            <a:avLst/>
          </a:prstGeom>
          <a:noFill/>
          <a:ln>
            <a:noFill/>
          </a:ln>
        </p:spPr>
        <p:txBody>
          <a:bodyPr anchorCtr="0" anchor="ctr" bIns="45700" lIns="91425" spcFirstLastPara="1" rIns="91425" wrap="square" tIns="45700">
            <a:normAutofit lnSpcReduction="10000"/>
          </a:bodyPr>
          <a:lstStyle/>
          <a:p>
            <a:pPr indent="0" lvl="0" marL="0" rtl="0" algn="l">
              <a:lnSpc>
                <a:spcPct val="120000"/>
              </a:lnSpc>
              <a:spcBef>
                <a:spcPts val="0"/>
              </a:spcBef>
              <a:spcAft>
                <a:spcPts val="0"/>
              </a:spcAft>
              <a:buClr>
                <a:schemeClr val="lt1"/>
              </a:buClr>
              <a:buSzPts val="1800"/>
              <a:buNone/>
            </a:pPr>
            <a:r>
              <a:rPr lang="it-IT" sz="1800"/>
              <a:t>L’applicazione della L.R. 39/2017 e il rinnovo dei canoni calmierati nel 2021-22 e di quelli di ERP nel 2024 hanno provocato dal 2021 un picco nel numero degli inquilini morosi che nel 2024, raggiungono i valori più elevati dal 2009.</a:t>
            </a:r>
            <a:endParaRPr sz="1800"/>
          </a:p>
          <a:p>
            <a:pPr indent="0" lvl="0" marL="0" rtl="0" algn="l">
              <a:lnSpc>
                <a:spcPct val="120000"/>
              </a:lnSpc>
              <a:spcBef>
                <a:spcPts val="1000"/>
              </a:spcBef>
              <a:spcAft>
                <a:spcPts val="0"/>
              </a:spcAft>
              <a:buClr>
                <a:schemeClr val="lt1"/>
              </a:buClr>
              <a:buSzPts val="1800"/>
              <a:buNone/>
            </a:pPr>
            <a:r>
              <a:rPr lang="it-IT" sz="1800"/>
              <a:t>Secondo la relazione di ATER Venezia alla Regione Veneto, nel 2024 l’ISEE medio presentato dagli inquilini morosi era di 10.063 euro, più di 2.000 euro in meno rispetto al già  modesto valore  dell’ISEE medio di tutti gli inquilini, pari  a 12.399 euro.</a:t>
            </a:r>
            <a:endParaRPr sz="1800"/>
          </a:p>
          <a:p>
            <a:pPr indent="-127000" lvl="0" marL="228600" rtl="0" algn="l">
              <a:lnSpc>
                <a:spcPct val="120000"/>
              </a:lnSpc>
              <a:spcBef>
                <a:spcPts val="1000"/>
              </a:spcBef>
              <a:spcAft>
                <a:spcPts val="0"/>
              </a:spcAft>
              <a:buClr>
                <a:schemeClr val="lt1"/>
              </a:buClr>
              <a:buSzPts val="1600"/>
              <a:buNone/>
            </a:pPr>
            <a:r>
              <a:t/>
            </a:r>
            <a:endParaRPr/>
          </a:p>
        </p:txBody>
      </p:sp>
      <p:sp>
        <p:nvSpPr>
          <p:cNvPr id="251" name="Google Shape;251;p14"/>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55" name="Shape 255"/>
        <p:cNvGrpSpPr/>
        <p:nvPr/>
      </p:nvGrpSpPr>
      <p:grpSpPr>
        <a:xfrm>
          <a:off x="0" y="0"/>
          <a:ext cx="0" cy="0"/>
          <a:chOff x="0" y="0"/>
          <a:chExt cx="0" cy="0"/>
        </a:xfrm>
      </p:grpSpPr>
      <p:sp>
        <p:nvSpPr>
          <p:cNvPr id="256" name="Google Shape;256;p1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57" name="Google Shape;257;p15"/>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58" name="Google Shape;258;p15"/>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59" name="Google Shape;259;p15"/>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 quadrato, design&#10;&#10;Il contenuto generato dall&amp;#39;IA potrebbe non essere corretto." id="260" name="Google Shape;260;p15"/>
          <p:cNvPicPr preferRelativeResize="0"/>
          <p:nvPr/>
        </p:nvPicPr>
        <p:blipFill rotWithShape="1">
          <a:blip r:embed="rId4">
            <a:alphaModFix/>
          </a:blip>
          <a:srcRect b="0" l="0" r="0" t="0"/>
          <a:stretch/>
        </p:blipFill>
        <p:spPr>
          <a:xfrm rot="150339">
            <a:off x="5129482" y="2001060"/>
            <a:ext cx="6245132" cy="2990051"/>
          </a:xfrm>
          <a:prstGeom prst="rect">
            <a:avLst/>
          </a:prstGeom>
          <a:noFill/>
          <a:ln>
            <a:noFill/>
          </a:ln>
        </p:spPr>
      </p:pic>
      <p:sp>
        <p:nvSpPr>
          <p:cNvPr id="261" name="Google Shape;261;p15"/>
          <p:cNvSpPr txBox="1"/>
          <p:nvPr>
            <p:ph type="title"/>
          </p:nvPr>
        </p:nvSpPr>
        <p:spPr>
          <a:xfrm>
            <a:off x="753837" y="332364"/>
            <a:ext cx="5178878" cy="174086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Morosità consolidata (milioni di euro)</a:t>
            </a:r>
            <a:endParaRPr/>
          </a:p>
        </p:txBody>
      </p:sp>
      <p:sp>
        <p:nvSpPr>
          <p:cNvPr id="262" name="Google Shape;262;p15"/>
          <p:cNvSpPr txBox="1"/>
          <p:nvPr>
            <p:ph idx="1" type="body"/>
          </p:nvPr>
        </p:nvSpPr>
        <p:spPr>
          <a:xfrm>
            <a:off x="685799" y="2563932"/>
            <a:ext cx="4047158" cy="3914607"/>
          </a:xfrm>
          <a:prstGeom prst="rect">
            <a:avLst/>
          </a:prstGeom>
          <a:noFill/>
          <a:ln>
            <a:noFill/>
          </a:ln>
        </p:spPr>
        <p:txBody>
          <a:bodyPr anchorCtr="0" anchor="ctr" bIns="45700" lIns="91425" spcFirstLastPara="1" rIns="91425" wrap="square" tIns="45700">
            <a:noAutofit/>
          </a:bodyPr>
          <a:lstStyle/>
          <a:p>
            <a:pPr indent="0" lvl="0" marL="0" rtl="0" algn="l">
              <a:lnSpc>
                <a:spcPct val="120000"/>
              </a:lnSpc>
              <a:spcBef>
                <a:spcPts val="0"/>
              </a:spcBef>
              <a:spcAft>
                <a:spcPts val="0"/>
              </a:spcAft>
              <a:buClr>
                <a:schemeClr val="lt1"/>
              </a:buClr>
              <a:buSzPts val="2000"/>
              <a:buNone/>
            </a:pPr>
            <a:r>
              <a:rPr lang="it-IT" sz="2000"/>
              <a:t>Aumento degli inquilini morosi e del loro debito nei confronti dell’Azienda, hanno incrementato la morosità consolidatasi nel corso degli anni, che nel 2024 si attesta su 8,5 milioni di euro, più che raddoppiata rispetto a quella fatta registrare nel 2009.</a:t>
            </a:r>
            <a:endParaRPr sz="2000"/>
          </a:p>
          <a:p>
            <a:pPr indent="-127000" lvl="0" marL="228600" rtl="0" algn="l">
              <a:lnSpc>
                <a:spcPct val="120000"/>
              </a:lnSpc>
              <a:spcBef>
                <a:spcPts val="1000"/>
              </a:spcBef>
              <a:spcAft>
                <a:spcPts val="0"/>
              </a:spcAft>
              <a:buClr>
                <a:schemeClr val="lt1"/>
              </a:buClr>
              <a:buSzPts val="1600"/>
              <a:buNone/>
            </a:pPr>
            <a:r>
              <a:t/>
            </a:r>
            <a:endParaRPr/>
          </a:p>
        </p:txBody>
      </p:sp>
      <p:sp>
        <p:nvSpPr>
          <p:cNvPr id="263" name="Google Shape;263;p15"/>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67" name="Shape 267"/>
        <p:cNvGrpSpPr/>
        <p:nvPr/>
      </p:nvGrpSpPr>
      <p:grpSpPr>
        <a:xfrm>
          <a:off x="0" y="0"/>
          <a:ext cx="0" cy="0"/>
          <a:chOff x="0" y="0"/>
          <a:chExt cx="0" cy="0"/>
        </a:xfrm>
      </p:grpSpPr>
      <p:sp>
        <p:nvSpPr>
          <p:cNvPr id="268" name="Google Shape;268;p1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69" name="Google Shape;269;p16"/>
          <p:cNvSpPr/>
          <p:nvPr/>
        </p:nvSpPr>
        <p:spPr>
          <a:xfrm flipH="1" rot="10800000">
            <a:off x="0" y="4888752"/>
            <a:ext cx="9442823" cy="1969248"/>
          </a:xfrm>
          <a:custGeom>
            <a:rect b="b" l="l" r="r" t="t"/>
            <a:pathLst>
              <a:path extrusionOk="0" h="1858154" w="9288370">
                <a:moveTo>
                  <a:pt x="0" y="1858154"/>
                </a:moveTo>
                <a:lnTo>
                  <a:pt x="1049" y="1857909"/>
                </a:lnTo>
                <a:cubicBezTo>
                  <a:pt x="74675" y="1831386"/>
                  <a:pt x="218534" y="1803822"/>
                  <a:pt x="370426" y="1702965"/>
                </a:cubicBezTo>
                <a:cubicBezTo>
                  <a:pt x="508969" y="1649765"/>
                  <a:pt x="440682" y="1619463"/>
                  <a:pt x="832307" y="1538702"/>
                </a:cubicBezTo>
                <a:cubicBezTo>
                  <a:pt x="878744" y="1533298"/>
                  <a:pt x="897351" y="1542198"/>
                  <a:pt x="971617" y="1522494"/>
                </a:cubicBezTo>
                <a:cubicBezTo>
                  <a:pt x="1030678" y="1519687"/>
                  <a:pt x="1097347" y="1540789"/>
                  <a:pt x="1186668" y="1521861"/>
                </a:cubicBezTo>
                <a:lnTo>
                  <a:pt x="1456865" y="1510292"/>
                </a:lnTo>
                <a:lnTo>
                  <a:pt x="1463005" y="1511279"/>
                </a:lnTo>
                <a:lnTo>
                  <a:pt x="1604999" y="1513599"/>
                </a:lnTo>
                <a:lnTo>
                  <a:pt x="1717911" y="1497764"/>
                </a:lnTo>
                <a:cubicBezTo>
                  <a:pt x="1743422" y="1488490"/>
                  <a:pt x="1730257" y="1478974"/>
                  <a:pt x="1794234" y="1464331"/>
                </a:cubicBezTo>
                <a:cubicBezTo>
                  <a:pt x="1842539" y="1428781"/>
                  <a:pt x="1920661" y="1445458"/>
                  <a:pt x="2101780" y="1409907"/>
                </a:cubicBezTo>
                <a:cubicBezTo>
                  <a:pt x="2138594" y="1385934"/>
                  <a:pt x="2193900" y="1407074"/>
                  <a:pt x="2244830" y="1388540"/>
                </a:cubicBezTo>
                <a:cubicBezTo>
                  <a:pt x="2310706" y="1379336"/>
                  <a:pt x="2366733" y="1379060"/>
                  <a:pt x="2428648" y="1372736"/>
                </a:cubicBezTo>
                <a:cubicBezTo>
                  <a:pt x="2495490" y="1364975"/>
                  <a:pt x="2599421" y="1346234"/>
                  <a:pt x="2645882" y="1341971"/>
                </a:cubicBezTo>
                <a:cubicBezTo>
                  <a:pt x="2670920" y="1340537"/>
                  <a:pt x="2669117" y="1348484"/>
                  <a:pt x="2707413" y="1347156"/>
                </a:cubicBezTo>
                <a:cubicBezTo>
                  <a:pt x="2743721" y="1324535"/>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62330" y="1309669"/>
                  <a:pt x="3244113" y="1294731"/>
                  <a:pt x="3352700" y="1264183"/>
                </a:cubicBezTo>
                <a:lnTo>
                  <a:pt x="3444611" y="1236739"/>
                </a:lnTo>
                <a:cubicBezTo>
                  <a:pt x="3513098" y="1213406"/>
                  <a:pt x="3581585" y="1223860"/>
                  <a:pt x="3650072" y="1217421"/>
                </a:cubicBezTo>
                <a:cubicBezTo>
                  <a:pt x="3683717" y="1219648"/>
                  <a:pt x="3669967" y="1235157"/>
                  <a:pt x="3707853" y="1241722"/>
                </a:cubicBezTo>
                <a:cubicBezTo>
                  <a:pt x="3753776" y="1247777"/>
                  <a:pt x="3884527" y="1250073"/>
                  <a:pt x="3925616" y="1253751"/>
                </a:cubicBezTo>
                <a:cubicBezTo>
                  <a:pt x="3936659" y="1256176"/>
                  <a:pt x="3949946" y="1252887"/>
                  <a:pt x="3954387" y="1263789"/>
                </a:cubicBezTo>
                <a:cubicBezTo>
                  <a:pt x="3962052" y="1276954"/>
                  <a:pt x="4002445" y="1257743"/>
                  <a:pt x="3995849" y="1272939"/>
                </a:cubicBezTo>
                <a:cubicBezTo>
                  <a:pt x="4024501" y="1259800"/>
                  <a:pt x="4044699" y="1287470"/>
                  <a:pt x="4067546" y="1294697"/>
                </a:cubicBezTo>
                <a:lnTo>
                  <a:pt x="4190310" y="1307786"/>
                </a:lnTo>
                <a:cubicBezTo>
                  <a:pt x="4201670" y="1307054"/>
                  <a:pt x="4216873" y="1303173"/>
                  <a:pt x="4230008" y="1303546"/>
                </a:cubicBezTo>
                <a:cubicBezTo>
                  <a:pt x="4327992" y="1270528"/>
                  <a:pt x="4508090" y="1267792"/>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612132" y="1051509"/>
                </a:lnTo>
                <a:cubicBezTo>
                  <a:pt x="5662448" y="1045154"/>
                  <a:pt x="5747676" y="1053086"/>
                  <a:pt x="5776618" y="1053037"/>
                </a:cubicBez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828622" y="816303"/>
                  <a:pt x="6844288" y="800250"/>
                  <a:pt x="6886312" y="781877"/>
                </a:cubicBezTo>
                <a:cubicBezTo>
                  <a:pt x="6904346" y="770915"/>
                  <a:pt x="6974811" y="693660"/>
                  <a:pt x="7006457" y="699758"/>
                </a:cubicBezTo>
                <a:cubicBezTo>
                  <a:pt x="7015878" y="688760"/>
                  <a:pt x="7169942" y="678731"/>
                  <a:pt x="7231643" y="640778"/>
                </a:cubicBezTo>
                <a:cubicBezTo>
                  <a:pt x="7291087" y="623099"/>
                  <a:pt x="7308597" y="611957"/>
                  <a:pt x="7363123" y="593682"/>
                </a:cubicBezTo>
                <a:cubicBezTo>
                  <a:pt x="7401879" y="595559"/>
                  <a:pt x="7517574" y="550445"/>
                  <a:pt x="7588368" y="531129"/>
                </a:cubicBezTo>
                <a:cubicBezTo>
                  <a:pt x="7669636" y="521516"/>
                  <a:pt x="7844833" y="454614"/>
                  <a:pt x="7952094" y="409302"/>
                </a:cubicBezTo>
                <a:cubicBezTo>
                  <a:pt x="8059356" y="363990"/>
                  <a:pt x="8146910" y="253405"/>
                  <a:pt x="8231938" y="259259"/>
                </a:cubicBezTo>
                <a:cubicBezTo>
                  <a:pt x="8305929" y="256630"/>
                  <a:pt x="8363222" y="225400"/>
                  <a:pt x="8428864" y="208471"/>
                </a:cubicBezTo>
                <a:cubicBezTo>
                  <a:pt x="8491413" y="192972"/>
                  <a:pt x="8456819" y="173248"/>
                  <a:pt x="8616510" y="161973"/>
                </a:cubicBezTo>
                <a:cubicBezTo>
                  <a:pt x="8658196" y="158015"/>
                  <a:pt x="8776576" y="160401"/>
                  <a:pt x="8826766" y="152111"/>
                </a:cubicBezTo>
                <a:lnTo>
                  <a:pt x="8917647" y="112232"/>
                </a:lnTo>
                <a:cubicBezTo>
                  <a:pt x="8976899" y="93075"/>
                  <a:pt x="9069756" y="89380"/>
                  <a:pt x="9182272" y="37171"/>
                </a:cubicBezTo>
                <a:cubicBezTo>
                  <a:pt x="9197307" y="35724"/>
                  <a:pt x="9214647" y="30863"/>
                  <a:pt x="9232990" y="24074"/>
                </a:cubicBezTo>
                <a:lnTo>
                  <a:pt x="9288370" y="0"/>
                </a:ln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70" name="Google Shape;270;p16"/>
          <p:cNvSpPr txBox="1"/>
          <p:nvPr>
            <p:ph type="title"/>
          </p:nvPr>
        </p:nvSpPr>
        <p:spPr>
          <a:xfrm>
            <a:off x="685800" y="2590800"/>
            <a:ext cx="5410201" cy="3581400"/>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Qualche breve considerazione finale</a:t>
            </a:r>
            <a:endParaRPr/>
          </a:p>
        </p:txBody>
      </p:sp>
      <p:sp>
        <p:nvSpPr>
          <p:cNvPr id="271" name="Google Shape;271;p16"/>
          <p:cNvSpPr txBox="1"/>
          <p:nvPr>
            <p:ph idx="1" type="body"/>
          </p:nvPr>
        </p:nvSpPr>
        <p:spPr>
          <a:xfrm>
            <a:off x="6093201" y="620626"/>
            <a:ext cx="5329426" cy="5102978"/>
          </a:xfrm>
          <a:prstGeom prst="rect">
            <a:avLst/>
          </a:prstGeom>
          <a:noFill/>
          <a:ln>
            <a:noFill/>
          </a:ln>
        </p:spPr>
        <p:txBody>
          <a:bodyPr anchorCtr="0" anchor="t" bIns="45700" lIns="91425" spcFirstLastPara="1" rIns="91425" wrap="square" tIns="45700">
            <a:noAutofit/>
          </a:bodyPr>
          <a:lstStyle/>
          <a:p>
            <a:pPr indent="0" lvl="0" marL="0" rtl="0" algn="l">
              <a:lnSpc>
                <a:spcPct val="120000"/>
              </a:lnSpc>
              <a:spcBef>
                <a:spcPts val="0"/>
              </a:spcBef>
              <a:spcAft>
                <a:spcPts val="0"/>
              </a:spcAft>
              <a:buClr>
                <a:schemeClr val="lt1"/>
              </a:buClr>
              <a:buSzPts val="2200"/>
              <a:buNone/>
            </a:pPr>
            <a:r>
              <a:rPr lang="it-IT" sz="2200">
                <a:latin typeface="Consolas"/>
                <a:ea typeface="Consolas"/>
                <a:cs typeface="Consolas"/>
                <a:sym typeface="Consolas"/>
              </a:rPr>
              <a:t>La situazione fin qui delineata evidenzia una crisi strutturale nella capacità di intervento di ATER Venezia (simile a quella di tutte le ATER del Veneto), che non si supera con proposte di corto raggio, che non vanno oltre l’ordinaria amministrazione e che si collocano all’interno di un contesto istituzionale caratterizzato da troppo tempo dalla marginalità delle politiche abitative nelle priorità nazionale e regionale.</a:t>
            </a:r>
            <a:endParaRPr sz="2200"/>
          </a:p>
          <a:p>
            <a:pPr indent="0" lvl="0" marL="0" rtl="0" algn="l">
              <a:lnSpc>
                <a:spcPct val="120000"/>
              </a:lnSpc>
              <a:spcBef>
                <a:spcPts val="1000"/>
              </a:spcBef>
              <a:spcAft>
                <a:spcPts val="0"/>
              </a:spcAft>
              <a:buClr>
                <a:schemeClr val="lt1"/>
              </a:buClr>
              <a:buSzPts val="1600"/>
              <a:buNone/>
            </a:pPr>
            <a:r>
              <a:t/>
            </a:r>
            <a:endParaRPr/>
          </a:p>
        </p:txBody>
      </p:sp>
      <p:pic>
        <p:nvPicPr>
          <p:cNvPr id="272" name="Google Shape;272;p16"/>
          <p:cNvPicPr preferRelativeResize="0"/>
          <p:nvPr/>
        </p:nvPicPr>
        <p:blipFill rotWithShape="1">
          <a:blip r:embed="rId4">
            <a:alphaModFix/>
          </a:blip>
          <a:srcRect b="0" l="0" r="0" t="0"/>
          <a:stretch/>
        </p:blipFill>
        <p:spPr>
          <a:xfrm>
            <a:off x="10308567" y="6111679"/>
            <a:ext cx="1567133" cy="55811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76" name="Shape 276"/>
        <p:cNvGrpSpPr/>
        <p:nvPr/>
      </p:nvGrpSpPr>
      <p:grpSpPr>
        <a:xfrm>
          <a:off x="0" y="0"/>
          <a:ext cx="0" cy="0"/>
          <a:chOff x="0" y="0"/>
          <a:chExt cx="0" cy="0"/>
        </a:xfrm>
      </p:grpSpPr>
      <p:sp>
        <p:nvSpPr>
          <p:cNvPr id="277" name="Google Shape;277;p1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78" name="Google Shape;278;p17"/>
          <p:cNvSpPr/>
          <p:nvPr/>
        </p:nvSpPr>
        <p:spPr>
          <a:xfrm>
            <a:off x="1" y="0"/>
            <a:ext cx="4193628" cy="6858000"/>
          </a:xfrm>
          <a:custGeom>
            <a:rect b="b" l="l" r="r" t="t"/>
            <a:pathLst>
              <a:path extrusionOk="0" h="6858000" w="6105267">
                <a:moveTo>
                  <a:pt x="0" y="0"/>
                </a:moveTo>
                <a:lnTo>
                  <a:pt x="4965888" y="0"/>
                </a:lnTo>
                <a:lnTo>
                  <a:pt x="4967767" y="7930"/>
                </a:lnTo>
                <a:cubicBezTo>
                  <a:pt x="4971201" y="21562"/>
                  <a:pt x="4974810" y="33728"/>
                  <a:pt x="4979444" y="43921"/>
                </a:cubicBezTo>
                <a:cubicBezTo>
                  <a:pt x="5002155" y="108089"/>
                  <a:pt x="5039453" y="125421"/>
                  <a:pt x="5075458" y="264355"/>
                </a:cubicBezTo>
                <a:cubicBezTo>
                  <a:pt x="5080172" y="263373"/>
                  <a:pt x="5084375" y="273006"/>
                  <a:pt x="5081175" y="277448"/>
                </a:cubicBezTo>
                <a:cubicBezTo>
                  <a:pt x="5078869" y="356637"/>
                  <a:pt x="5109899" y="337879"/>
                  <a:pt x="5097011" y="355616"/>
                </a:cubicBezTo>
                <a:cubicBezTo>
                  <a:pt x="5108982" y="393897"/>
                  <a:pt x="5123954" y="442245"/>
                  <a:pt x="5153000" y="507134"/>
                </a:cubicBezTo>
                <a:cubicBezTo>
                  <a:pt x="5159130" y="542272"/>
                  <a:pt x="5172528" y="570912"/>
                  <a:pt x="5171282" y="602071"/>
                </a:cubicBezTo>
                <a:cubicBezTo>
                  <a:pt x="5177290" y="647968"/>
                  <a:pt x="5183528" y="639882"/>
                  <a:pt x="5189051" y="782518"/>
                </a:cubicBezTo>
                <a:cubicBezTo>
                  <a:pt x="5196533" y="819747"/>
                  <a:pt x="5211748" y="856581"/>
                  <a:pt x="5218707" y="886387"/>
                </a:cubicBezTo>
                <a:cubicBezTo>
                  <a:pt x="5222103" y="910651"/>
                  <a:pt x="5224626" y="881734"/>
                  <a:pt x="5221281" y="920873"/>
                </a:cubicBezTo>
                <a:cubicBezTo>
                  <a:pt x="5216226" y="962348"/>
                  <a:pt x="5227328" y="1047212"/>
                  <a:pt x="5201018" y="1095027"/>
                </a:cubicBezTo>
                <a:cubicBezTo>
                  <a:pt x="5195677" y="1140464"/>
                  <a:pt x="5205610" y="1173951"/>
                  <a:pt x="5205902" y="1203021"/>
                </a:cubicBezTo>
                <a:cubicBezTo>
                  <a:pt x="5207939" y="1240877"/>
                  <a:pt x="5220231" y="1264849"/>
                  <a:pt x="5207532" y="1278975"/>
                </a:cubicBezTo>
                <a:cubicBezTo>
                  <a:pt x="5213654" y="1306391"/>
                  <a:pt x="5220794" y="1339415"/>
                  <a:pt x="5225968" y="1357994"/>
                </a:cubicBezTo>
                <a:cubicBezTo>
                  <a:pt x="5235560" y="1363307"/>
                  <a:pt x="5224941" y="1377158"/>
                  <a:pt x="5226675" y="1385685"/>
                </a:cubicBezTo>
                <a:cubicBezTo>
                  <a:pt x="5235522" y="1394562"/>
                  <a:pt x="5242140" y="1429309"/>
                  <a:pt x="5237226" y="1441327"/>
                </a:cubicBezTo>
                <a:lnTo>
                  <a:pt x="5255653" y="1524712"/>
                </a:lnTo>
                <a:lnTo>
                  <a:pt x="5263491" y="1642938"/>
                </a:lnTo>
                <a:cubicBezTo>
                  <a:pt x="5233312" y="1645260"/>
                  <a:pt x="5283758" y="1680689"/>
                  <a:pt x="5256552" y="1672509"/>
                </a:cubicBezTo>
                <a:cubicBezTo>
                  <a:pt x="5263439" y="1704194"/>
                  <a:pt x="5241186" y="1762238"/>
                  <a:pt x="5264549" y="1837572"/>
                </a:cubicBezTo>
                <a:cubicBezTo>
                  <a:pt x="5255047" y="1894025"/>
                  <a:pt x="5279958" y="1903508"/>
                  <a:pt x="5255696" y="1953770"/>
                </a:cubicBezTo>
                <a:cubicBezTo>
                  <a:pt x="5254497" y="2018939"/>
                  <a:pt x="5251158" y="2034824"/>
                  <a:pt x="5252592" y="2092210"/>
                </a:cubicBezTo>
                <a:cubicBezTo>
                  <a:pt x="5251660" y="2141443"/>
                  <a:pt x="5257478" y="2177466"/>
                  <a:pt x="5257248" y="2203922"/>
                </a:cubicBezTo>
                <a:lnTo>
                  <a:pt x="5262551" y="2288050"/>
                </a:lnTo>
                <a:cubicBezTo>
                  <a:pt x="5267437" y="2336348"/>
                  <a:pt x="5279466" y="2334639"/>
                  <a:pt x="5293877" y="2368649"/>
                </a:cubicBezTo>
                <a:lnTo>
                  <a:pt x="5311338" y="2404034"/>
                </a:lnTo>
                <a:cubicBezTo>
                  <a:pt x="5310997" y="2405674"/>
                  <a:pt x="5338704" y="2463412"/>
                  <a:pt x="5338366" y="2465052"/>
                </a:cubicBezTo>
                <a:cubicBezTo>
                  <a:pt x="5342744" y="2497318"/>
                  <a:pt x="5359740" y="2532873"/>
                  <a:pt x="5371263" y="2586413"/>
                </a:cubicBezTo>
                <a:cubicBezTo>
                  <a:pt x="5361911" y="2605414"/>
                  <a:pt x="5395423" y="2719664"/>
                  <a:pt x="5407503" y="2786290"/>
                </a:cubicBezTo>
                <a:cubicBezTo>
                  <a:pt x="5407454" y="2786708"/>
                  <a:pt x="5407404" y="2787125"/>
                  <a:pt x="5407356" y="2787545"/>
                </a:cubicBezTo>
                <a:cubicBezTo>
                  <a:pt x="5433437" y="2813691"/>
                  <a:pt x="5432314" y="2814723"/>
                  <a:pt x="5448870" y="2838305"/>
                </a:cubicBezTo>
                <a:cubicBezTo>
                  <a:pt x="5464968" y="2894270"/>
                  <a:pt x="5454425" y="2918525"/>
                  <a:pt x="5503944" y="3123335"/>
                </a:cubicBezTo>
                <a:cubicBezTo>
                  <a:pt x="5512347" y="3181628"/>
                  <a:pt x="5512245" y="3208390"/>
                  <a:pt x="5525532" y="3258473"/>
                </a:cubicBezTo>
                <a:cubicBezTo>
                  <a:pt x="5539834" y="3322326"/>
                  <a:pt x="5576402" y="3407674"/>
                  <a:pt x="5589758" y="3453699"/>
                </a:cubicBezTo>
                <a:cubicBezTo>
                  <a:pt x="5570147" y="3490668"/>
                  <a:pt x="5591299" y="3454351"/>
                  <a:pt x="5592069" y="3514638"/>
                </a:cubicBezTo>
                <a:lnTo>
                  <a:pt x="5614055" y="3560779"/>
                </a:lnTo>
                <a:cubicBezTo>
                  <a:pt x="5642477" y="3636744"/>
                  <a:pt x="5634212" y="3552814"/>
                  <a:pt x="5683015" y="3762025"/>
                </a:cubicBezTo>
                <a:cubicBezTo>
                  <a:pt x="5687021" y="3766429"/>
                  <a:pt x="5717920" y="3810691"/>
                  <a:pt x="5722836" y="3814370"/>
                </a:cubicBezTo>
                <a:lnTo>
                  <a:pt x="5768491" y="3914399"/>
                </a:lnTo>
                <a:cubicBezTo>
                  <a:pt x="5768399" y="3927909"/>
                  <a:pt x="5782052" y="3965459"/>
                  <a:pt x="5793123" y="3969952"/>
                </a:cubicBezTo>
                <a:cubicBezTo>
                  <a:pt x="5797717" y="3977244"/>
                  <a:pt x="5797864" y="3987352"/>
                  <a:pt x="5808321" y="3988153"/>
                </a:cubicBezTo>
                <a:cubicBezTo>
                  <a:pt x="5819579" y="4003424"/>
                  <a:pt x="5841613" y="4014315"/>
                  <a:pt x="5860672" y="4061579"/>
                </a:cubicBezTo>
                <a:cubicBezTo>
                  <a:pt x="5872084" y="4080468"/>
                  <a:pt x="5865523" y="4095937"/>
                  <a:pt x="5894095" y="4128857"/>
                </a:cubicBezTo>
                <a:lnTo>
                  <a:pt x="5903513" y="4187661"/>
                </a:lnTo>
                <a:cubicBezTo>
                  <a:pt x="5912281" y="4237527"/>
                  <a:pt x="5929555" y="4191583"/>
                  <a:pt x="5949086" y="4366139"/>
                </a:cubicBezTo>
                <a:cubicBezTo>
                  <a:pt x="5948498" y="4373973"/>
                  <a:pt x="5947179" y="4442831"/>
                  <a:pt x="5949261" y="4449185"/>
                </a:cubicBezTo>
                <a:lnTo>
                  <a:pt x="5961816" y="4494562"/>
                </a:lnTo>
                <a:cubicBezTo>
                  <a:pt x="5969962" y="4535951"/>
                  <a:pt x="5978352" y="4666880"/>
                  <a:pt x="5998138" y="4697518"/>
                </a:cubicBezTo>
                <a:cubicBezTo>
                  <a:pt x="6005688" y="4743028"/>
                  <a:pt x="6006217" y="4813615"/>
                  <a:pt x="6007819" y="4858148"/>
                </a:cubicBezTo>
                <a:cubicBezTo>
                  <a:pt x="6006852" y="4913684"/>
                  <a:pt x="6011369" y="4918877"/>
                  <a:pt x="6007749" y="4964715"/>
                </a:cubicBezTo>
                <a:cubicBezTo>
                  <a:pt x="6006922" y="5026666"/>
                  <a:pt x="6006096" y="5088616"/>
                  <a:pt x="6005269" y="5150567"/>
                </a:cubicBezTo>
                <a:lnTo>
                  <a:pt x="6001127" y="5164609"/>
                </a:lnTo>
                <a:lnTo>
                  <a:pt x="5998514" y="5189673"/>
                </a:lnTo>
                <a:lnTo>
                  <a:pt x="6036748" y="5322752"/>
                </a:lnTo>
                <a:cubicBezTo>
                  <a:pt x="6037058" y="5333437"/>
                  <a:pt x="6037367" y="5344122"/>
                  <a:pt x="6037677" y="5354807"/>
                </a:cubicBezTo>
                <a:lnTo>
                  <a:pt x="6053435" y="5387547"/>
                </a:lnTo>
                <a:cubicBezTo>
                  <a:pt x="6058595" y="5407496"/>
                  <a:pt x="6064059" y="5445583"/>
                  <a:pt x="6068640" y="5474503"/>
                </a:cubicBezTo>
                <a:cubicBezTo>
                  <a:pt x="6065387" y="5502156"/>
                  <a:pt x="6077015" y="5529097"/>
                  <a:pt x="6080922" y="5561070"/>
                </a:cubicBezTo>
                <a:cubicBezTo>
                  <a:pt x="6069952" y="5593856"/>
                  <a:pt x="6092872" y="5614018"/>
                  <a:pt x="6096949" y="5648179"/>
                </a:cubicBezTo>
                <a:cubicBezTo>
                  <a:pt x="6121811" y="5715144"/>
                  <a:pt x="6081535" y="5799438"/>
                  <a:pt x="6096746" y="5862844"/>
                </a:cubicBezTo>
                <a:cubicBezTo>
                  <a:pt x="6088161" y="5942227"/>
                  <a:pt x="6066798" y="6084395"/>
                  <a:pt x="6045436" y="6124480"/>
                </a:cubicBezTo>
                <a:cubicBezTo>
                  <a:pt x="6035300" y="6187952"/>
                  <a:pt x="6042671" y="6255420"/>
                  <a:pt x="6030489" y="6317666"/>
                </a:cubicBezTo>
                <a:cubicBezTo>
                  <a:pt x="5997800" y="6359855"/>
                  <a:pt x="6026490" y="6389009"/>
                  <a:pt x="6007492" y="6440818"/>
                </a:cubicBezTo>
                <a:cubicBezTo>
                  <a:pt x="6032870" y="6477306"/>
                  <a:pt x="6007936" y="6454949"/>
                  <a:pt x="6009467" y="6487076"/>
                </a:cubicBezTo>
                <a:cubicBezTo>
                  <a:pt x="6007396" y="6503737"/>
                  <a:pt x="5997257" y="6531311"/>
                  <a:pt x="5995064" y="6540791"/>
                </a:cubicBezTo>
                <a:lnTo>
                  <a:pt x="5986207" y="6695855"/>
                </a:lnTo>
                <a:cubicBezTo>
                  <a:pt x="5979276" y="6706164"/>
                  <a:pt x="5972094" y="6743953"/>
                  <a:pt x="5979428" y="6754678"/>
                </a:cubicBezTo>
                <a:cubicBezTo>
                  <a:pt x="5979151" y="6773871"/>
                  <a:pt x="5984503" y="6793796"/>
                  <a:pt x="5984543" y="6811016"/>
                </a:cubicBezTo>
                <a:cubicBezTo>
                  <a:pt x="5983922" y="6824242"/>
                  <a:pt x="6007010" y="6838446"/>
                  <a:pt x="5979671" y="6858000"/>
                </a:cubicBezTo>
                <a:lnTo>
                  <a:pt x="0" y="6858000"/>
                </a:ln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79" name="Google Shape;279;p17"/>
          <p:cNvSpPr txBox="1"/>
          <p:nvPr>
            <p:ph type="title"/>
          </p:nvPr>
        </p:nvSpPr>
        <p:spPr>
          <a:xfrm>
            <a:off x="1219201" y="1295400"/>
            <a:ext cx="4876799" cy="4569574"/>
          </a:xfrm>
          <a:prstGeom prst="rect">
            <a:avLst/>
          </a:prstGeom>
          <a:noFill/>
          <a:ln>
            <a:noFill/>
          </a:ln>
        </p:spPr>
        <p:txBody>
          <a:bodyPr anchorCtr="0" anchor="b"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Qualche breve considerazione finale</a:t>
            </a:r>
            <a:endParaRPr/>
          </a:p>
        </p:txBody>
      </p:sp>
      <p:grpSp>
        <p:nvGrpSpPr>
          <p:cNvPr id="280" name="Google Shape;280;p17"/>
          <p:cNvGrpSpPr/>
          <p:nvPr/>
        </p:nvGrpSpPr>
        <p:grpSpPr>
          <a:xfrm>
            <a:off x="6091867" y="762970"/>
            <a:ext cx="5077577" cy="5401766"/>
            <a:chOff x="0" y="0"/>
            <a:chExt cx="5077577" cy="5401766"/>
          </a:xfrm>
        </p:grpSpPr>
        <p:cxnSp>
          <p:nvCxnSpPr>
            <p:cNvPr id="281" name="Google Shape;281;p17"/>
            <p:cNvCxnSpPr/>
            <p:nvPr/>
          </p:nvCxnSpPr>
          <p:spPr>
            <a:xfrm>
              <a:off x="0" y="0"/>
              <a:ext cx="5077577" cy="0"/>
            </a:xfrm>
            <a:prstGeom prst="straightConnector1">
              <a:avLst/>
            </a:prstGeom>
            <a:solidFill>
              <a:srgbClr val="2E63BD"/>
            </a:solidFill>
            <a:ln cap="flat" cmpd="sng" w="12700">
              <a:solidFill>
                <a:srgbClr val="2E63BD"/>
              </a:solidFill>
              <a:prstDash val="solid"/>
              <a:miter lim="800000"/>
              <a:headEnd len="sm" w="sm" type="none"/>
              <a:tailEnd len="sm" w="sm" type="none"/>
            </a:ln>
          </p:spPr>
        </p:cxnSp>
        <p:sp>
          <p:nvSpPr>
            <p:cNvPr id="282" name="Google Shape;282;p17"/>
            <p:cNvSpPr/>
            <p:nvPr/>
          </p:nvSpPr>
          <p:spPr>
            <a:xfrm>
              <a:off x="0" y="0"/>
              <a:ext cx="5077577" cy="2700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3" name="Google Shape;283;p17"/>
            <p:cNvSpPr txBox="1"/>
            <p:nvPr/>
          </p:nvSpPr>
          <p:spPr>
            <a:xfrm>
              <a:off x="0" y="0"/>
              <a:ext cx="5077577" cy="2700883"/>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Consolas"/>
                <a:buNone/>
              </a:pPr>
              <a:r>
                <a:rPr b="0" i="0" lang="it-IT" sz="2100" u="none" cap="none" strike="noStrike">
                  <a:solidFill>
                    <a:schemeClr val="lt1"/>
                  </a:solidFill>
                  <a:latin typeface="Consolas"/>
                  <a:ea typeface="Consolas"/>
                  <a:cs typeface="Consolas"/>
                  <a:sym typeface="Consolas"/>
                </a:rPr>
                <a:t>Quello che davvero servirebbe è un piano casa pluriennale che abbia come punto qualificante non solo il rifinanziamento di un programma per il recupero e la razionalizzazione degli immobili di edilizia residenziale pubblica, ma anche per un suo ampliamento.</a:t>
              </a:r>
              <a:endParaRPr b="0" i="0" sz="2100" u="none" cap="none" strike="noStrike">
                <a:solidFill>
                  <a:schemeClr val="lt1"/>
                </a:solidFill>
                <a:latin typeface="Consolas"/>
                <a:ea typeface="Consolas"/>
                <a:cs typeface="Consolas"/>
                <a:sym typeface="Consolas"/>
              </a:endParaRPr>
            </a:p>
          </p:txBody>
        </p:sp>
        <p:cxnSp>
          <p:nvCxnSpPr>
            <p:cNvPr id="284" name="Google Shape;284;p17"/>
            <p:cNvCxnSpPr/>
            <p:nvPr/>
          </p:nvCxnSpPr>
          <p:spPr>
            <a:xfrm>
              <a:off x="0" y="2700883"/>
              <a:ext cx="5077577" cy="0"/>
            </a:xfrm>
            <a:prstGeom prst="straightConnector1">
              <a:avLst/>
            </a:prstGeom>
            <a:solidFill>
              <a:srgbClr val="5C844D"/>
            </a:solidFill>
            <a:ln cap="flat" cmpd="sng" w="12700">
              <a:solidFill>
                <a:srgbClr val="5C844D"/>
              </a:solidFill>
              <a:prstDash val="solid"/>
              <a:miter lim="800000"/>
              <a:headEnd len="sm" w="sm" type="none"/>
              <a:tailEnd len="sm" w="sm" type="none"/>
            </a:ln>
          </p:spPr>
        </p:cxnSp>
        <p:sp>
          <p:nvSpPr>
            <p:cNvPr id="285" name="Google Shape;285;p17"/>
            <p:cNvSpPr/>
            <p:nvPr/>
          </p:nvSpPr>
          <p:spPr>
            <a:xfrm>
              <a:off x="0" y="2700883"/>
              <a:ext cx="5077577" cy="2700883"/>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6" name="Google Shape;286;p17"/>
            <p:cNvSpPr txBox="1"/>
            <p:nvPr/>
          </p:nvSpPr>
          <p:spPr>
            <a:xfrm>
              <a:off x="0" y="2700883"/>
              <a:ext cx="5077577" cy="2700883"/>
            </a:xfrm>
            <a:prstGeom prst="rect">
              <a:avLst/>
            </a:prstGeom>
            <a:noFill/>
            <a:ln>
              <a:noFill/>
            </a:ln>
          </p:spPr>
          <p:txBody>
            <a:bodyPr anchorCtr="0" anchor="t" bIns="80000" lIns="80000" spcFirstLastPara="1" rIns="80000" wrap="square" tIns="80000">
              <a:noAutofit/>
            </a:bodyPr>
            <a:lstStyle/>
            <a:p>
              <a:pPr indent="0" lvl="0" marL="0" marR="0" rtl="0" algn="l">
                <a:lnSpc>
                  <a:spcPct val="90000"/>
                </a:lnSpc>
                <a:spcBef>
                  <a:spcPts val="0"/>
                </a:spcBef>
                <a:spcAft>
                  <a:spcPts val="0"/>
                </a:spcAft>
                <a:buClr>
                  <a:schemeClr val="lt1"/>
                </a:buClr>
                <a:buSzPts val="2100"/>
                <a:buFont typeface="Consolas"/>
                <a:buNone/>
              </a:pPr>
              <a:r>
                <a:rPr b="0" i="0" lang="it-IT" sz="2100" u="none" cap="none" strike="noStrike">
                  <a:solidFill>
                    <a:schemeClr val="lt1"/>
                  </a:solidFill>
                  <a:latin typeface="Consolas"/>
                  <a:ea typeface="Consolas"/>
                  <a:cs typeface="Consolas"/>
                  <a:sym typeface="Consolas"/>
                </a:rPr>
                <a:t>L’alternativa è la crescente marginalità dell’edilizia pubblica nel mercato abitativo, il progressivo deperimento fisico-funzionale del patrimonio e la conseguente, crescente incapacità di far fronte alla domanda sociale abitativa</a:t>
              </a:r>
              <a:r>
                <a:rPr b="0" i="0" lang="it-IT" sz="2100" u="none" cap="none" strike="noStrike">
                  <a:solidFill>
                    <a:schemeClr val="lt1"/>
                  </a:solidFill>
                  <a:latin typeface="Libre Franklin Black"/>
                  <a:ea typeface="Libre Franklin Black"/>
                  <a:cs typeface="Libre Franklin Black"/>
                  <a:sym typeface="Libre Franklin Black"/>
                </a:rPr>
                <a:t>.</a:t>
              </a:r>
              <a:endParaRPr b="0" i="0" sz="2100" u="none" cap="none" strike="noStrike">
                <a:solidFill>
                  <a:schemeClr val="lt1"/>
                </a:solidFill>
                <a:latin typeface="Consolas"/>
                <a:ea typeface="Consolas"/>
                <a:cs typeface="Consolas"/>
                <a:sym typeface="Consolas"/>
              </a:endParaRPr>
            </a:p>
          </p:txBody>
        </p:sp>
      </p:grpSp>
      <p:pic>
        <p:nvPicPr>
          <p:cNvPr id="287" name="Google Shape;287;p17"/>
          <p:cNvPicPr preferRelativeResize="0"/>
          <p:nvPr/>
        </p:nvPicPr>
        <p:blipFill rotWithShape="1">
          <a:blip r:embed="rId4">
            <a:alphaModFix/>
          </a:blip>
          <a:srcRect b="0" l="0" r="0" t="0"/>
          <a:stretch/>
        </p:blipFill>
        <p:spPr>
          <a:xfrm>
            <a:off x="10049775" y="6169188"/>
            <a:ext cx="1567133" cy="55811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291" name="Shape 291"/>
        <p:cNvGrpSpPr/>
        <p:nvPr/>
      </p:nvGrpSpPr>
      <p:grpSpPr>
        <a:xfrm>
          <a:off x="0" y="0"/>
          <a:ext cx="0" cy="0"/>
          <a:chOff x="0" y="0"/>
          <a:chExt cx="0" cy="0"/>
        </a:xfrm>
      </p:grpSpPr>
      <p:sp>
        <p:nvSpPr>
          <p:cNvPr id="292" name="Google Shape;292;p1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93" name="Google Shape;293;p18"/>
          <p:cNvSpPr/>
          <p:nvPr/>
        </p:nvSpPr>
        <p:spPr>
          <a:xfrm flipH="1" rot="10800000">
            <a:off x="0" y="4705643"/>
            <a:ext cx="12192000" cy="2152356"/>
          </a:xfrm>
          <a:custGeom>
            <a:rect b="b" l="l" r="r" t="t"/>
            <a:pathLst>
              <a:path extrusionOk="0" h="2240205" w="12192000">
                <a:moveTo>
                  <a:pt x="0" y="0"/>
                </a:moveTo>
                <a:lnTo>
                  <a:pt x="12192000" y="0"/>
                </a:lnTo>
                <a:lnTo>
                  <a:pt x="12192000" y="669085"/>
                </a:lnTo>
                <a:cubicBezTo>
                  <a:pt x="12045842" y="611199"/>
                  <a:pt x="12044464" y="647594"/>
                  <a:pt x="11944026" y="641416"/>
                </a:cubicBezTo>
                <a:cubicBezTo>
                  <a:pt x="11853685" y="641138"/>
                  <a:pt x="11724048" y="596360"/>
                  <a:pt x="11669004" y="598902"/>
                </a:cubicBezTo>
                <a:cubicBezTo>
                  <a:pt x="11632098" y="590225"/>
                  <a:pt x="11551121" y="617489"/>
                  <a:pt x="11518514" y="624695"/>
                </a:cubicBezTo>
                <a:cubicBezTo>
                  <a:pt x="11447006" y="624328"/>
                  <a:pt x="11434429" y="686580"/>
                  <a:pt x="11343215" y="660811"/>
                </a:cubicBezTo>
                <a:cubicBezTo>
                  <a:pt x="11300993" y="667974"/>
                  <a:pt x="11184875" y="712203"/>
                  <a:pt x="11165209" y="726015"/>
                </a:cubicBezTo>
                <a:cubicBezTo>
                  <a:pt x="11113345" y="730702"/>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294" name="Google Shape;294;p18"/>
          <p:cNvSpPr txBox="1"/>
          <p:nvPr>
            <p:ph type="title"/>
          </p:nvPr>
        </p:nvSpPr>
        <p:spPr>
          <a:xfrm>
            <a:off x="1219200" y="4705643"/>
            <a:ext cx="10172700" cy="1466557"/>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Per approfondire</a:t>
            </a:r>
            <a:endParaRPr/>
          </a:p>
        </p:txBody>
      </p:sp>
      <p:sp>
        <p:nvSpPr>
          <p:cNvPr id="295" name="Google Shape;295;p18"/>
          <p:cNvSpPr txBox="1"/>
          <p:nvPr>
            <p:ph idx="1" type="body"/>
          </p:nvPr>
        </p:nvSpPr>
        <p:spPr>
          <a:xfrm>
            <a:off x="3314182" y="1048043"/>
            <a:ext cx="8077718" cy="3657600"/>
          </a:xfrm>
          <a:prstGeom prst="rect">
            <a:avLst/>
          </a:prstGeom>
          <a:noFill/>
          <a:ln>
            <a:noFill/>
          </a:ln>
        </p:spPr>
        <p:txBody>
          <a:bodyPr anchorCtr="0" anchor="t" bIns="45700" lIns="91425" spcFirstLastPara="1" rIns="91425" wrap="square" tIns="45700">
            <a:normAutofit/>
          </a:bodyPr>
          <a:lstStyle/>
          <a:p>
            <a:pPr indent="0" lvl="0" marL="0" rtl="0" algn="l">
              <a:lnSpc>
                <a:spcPct val="120000"/>
              </a:lnSpc>
              <a:spcBef>
                <a:spcPts val="0"/>
              </a:spcBef>
              <a:spcAft>
                <a:spcPts val="0"/>
              </a:spcAft>
              <a:buClr>
                <a:schemeClr val="lt1"/>
              </a:buClr>
              <a:buSzPts val="2200"/>
              <a:buNone/>
            </a:pPr>
            <a:r>
              <a:rPr lang="it-IT" sz="2200">
                <a:latin typeface="Consolas"/>
                <a:ea typeface="Consolas"/>
                <a:cs typeface="Consolas"/>
                <a:sym typeface="Consolas"/>
              </a:rPr>
              <a:t>Per ulteriori approfondimenti delle tematiche trattate:</a:t>
            </a:r>
            <a:endParaRPr/>
          </a:p>
          <a:p>
            <a:pPr indent="-342900" lvl="0" marL="342900" rtl="0" algn="l">
              <a:lnSpc>
                <a:spcPct val="120000"/>
              </a:lnSpc>
              <a:spcBef>
                <a:spcPts val="1000"/>
              </a:spcBef>
              <a:spcAft>
                <a:spcPts val="0"/>
              </a:spcAft>
              <a:buClr>
                <a:schemeClr val="lt1"/>
              </a:buClr>
              <a:buSzPts val="2200"/>
              <a:buChar char="•"/>
            </a:pPr>
            <a:r>
              <a:rPr lang="it-IT" sz="2200">
                <a:latin typeface="Consolas"/>
                <a:ea typeface="Consolas"/>
                <a:cs typeface="Consolas"/>
                <a:sym typeface="Consolas"/>
              </a:rPr>
              <a:t>Ocio, </a:t>
            </a:r>
            <a:r>
              <a:rPr lang="it-IT" sz="2200" u="sng">
                <a:solidFill>
                  <a:schemeClr val="hlink"/>
                </a:solidFill>
                <a:latin typeface="Consolas"/>
                <a:ea typeface="Consolas"/>
                <a:cs typeface="Consolas"/>
                <a:sym typeface="Consolas"/>
                <a:hlinkClick r:id="rId4"/>
              </a:rPr>
              <a:t>La gestione del patrimonio di Ater nel Comune di Venezia-Aggiornamento 2024</a:t>
            </a:r>
            <a:r>
              <a:rPr lang="it-IT" sz="2200">
                <a:latin typeface="Consolas"/>
                <a:ea typeface="Consolas"/>
                <a:cs typeface="Consolas"/>
                <a:sym typeface="Consolas"/>
              </a:rPr>
              <a:t>, Marzo 2025</a:t>
            </a:r>
            <a:endParaRPr/>
          </a:p>
          <a:p>
            <a:pPr indent="-342900" lvl="0" marL="342900" rtl="0" algn="l">
              <a:lnSpc>
                <a:spcPct val="120000"/>
              </a:lnSpc>
              <a:spcBef>
                <a:spcPts val="1000"/>
              </a:spcBef>
              <a:spcAft>
                <a:spcPts val="0"/>
              </a:spcAft>
              <a:buClr>
                <a:schemeClr val="lt1"/>
              </a:buClr>
              <a:buSzPts val="2200"/>
              <a:buChar char="•"/>
            </a:pPr>
            <a:r>
              <a:rPr lang="it-IT" sz="2200">
                <a:latin typeface="Consolas"/>
                <a:ea typeface="Consolas"/>
                <a:cs typeface="Consolas"/>
                <a:sym typeface="Consolas"/>
              </a:rPr>
              <a:t>Ocio, </a:t>
            </a:r>
            <a:r>
              <a:rPr lang="it-IT" sz="2200" u="sng">
                <a:solidFill>
                  <a:schemeClr val="hlink"/>
                </a:solidFill>
                <a:latin typeface="Consolas"/>
                <a:ea typeface="Consolas"/>
                <a:cs typeface="Consolas"/>
                <a:sym typeface="Consolas"/>
                <a:hlinkClick r:id="rId5"/>
              </a:rPr>
              <a:t>Ater Venezia: la gestione del patrimonio abitativo-Aggiornamento 2023</a:t>
            </a:r>
            <a:r>
              <a:rPr lang="it-IT" sz="2200">
                <a:latin typeface="Consolas"/>
                <a:ea typeface="Consolas"/>
                <a:cs typeface="Consolas"/>
                <a:sym typeface="Consolas"/>
              </a:rPr>
              <a:t>, Dicembre 2024  </a:t>
            </a:r>
            <a:endParaRPr/>
          </a:p>
          <a:p>
            <a:pPr indent="0" lvl="0" marL="0" rtl="0" algn="l">
              <a:lnSpc>
                <a:spcPct val="120000"/>
              </a:lnSpc>
              <a:spcBef>
                <a:spcPts val="1000"/>
              </a:spcBef>
              <a:spcAft>
                <a:spcPts val="0"/>
              </a:spcAft>
              <a:buClr>
                <a:schemeClr val="lt1"/>
              </a:buClr>
              <a:buSzPts val="1600"/>
              <a:buNone/>
            </a:pPr>
            <a:r>
              <a:t/>
            </a:r>
            <a:endParaRPr/>
          </a:p>
        </p:txBody>
      </p:sp>
      <p:pic>
        <p:nvPicPr>
          <p:cNvPr id="296" name="Google Shape;296;p18"/>
          <p:cNvPicPr preferRelativeResize="0"/>
          <p:nvPr/>
        </p:nvPicPr>
        <p:blipFill rotWithShape="1">
          <a:blip r:embed="rId6">
            <a:alphaModFix/>
          </a:blip>
          <a:srcRect b="0" l="0" r="0" t="0"/>
          <a:stretch/>
        </p:blipFill>
        <p:spPr>
          <a:xfrm>
            <a:off x="10049775" y="6169188"/>
            <a:ext cx="1567133" cy="558115"/>
          </a:xfrm>
          <a:prstGeom prst="rect">
            <a:avLst/>
          </a:prstGeom>
          <a:noFill/>
          <a:ln>
            <a:noFill/>
          </a:ln>
        </p:spPr>
      </p:pic>
      <p:sp>
        <p:nvSpPr>
          <p:cNvPr id="297" name="Google Shape;297;p18"/>
          <p:cNvSpPr txBox="1"/>
          <p:nvPr/>
        </p:nvSpPr>
        <p:spPr>
          <a:xfrm>
            <a:off x="3317394" y="4048605"/>
            <a:ext cx="2743199" cy="365760"/>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OCIO-VENEZIA.IT</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92" name="Shape 92"/>
        <p:cNvGrpSpPr/>
        <p:nvPr/>
      </p:nvGrpSpPr>
      <p:grpSpPr>
        <a:xfrm>
          <a:off x="0" y="0"/>
          <a:ext cx="0" cy="0"/>
          <a:chOff x="0" y="0"/>
          <a:chExt cx="0" cy="0"/>
        </a:xfrm>
      </p:grpSpPr>
      <p:sp>
        <p:nvSpPr>
          <p:cNvPr id="93" name="Google Shape;93;p2"/>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94" name="Google Shape;94;p2"/>
          <p:cNvSpPr/>
          <p:nvPr/>
        </p:nvSpPr>
        <p:spPr>
          <a:xfrm flipH="1" rot="10800000">
            <a:off x="0" y="4843166"/>
            <a:ext cx="10575509" cy="2014833"/>
          </a:xfrm>
          <a:custGeom>
            <a:rect b="b" l="l" r="r" t="t"/>
            <a:pathLst>
              <a:path extrusionOk="0" h="1858154" w="9288370">
                <a:moveTo>
                  <a:pt x="0" y="1858154"/>
                </a:moveTo>
                <a:lnTo>
                  <a:pt x="1049" y="1857909"/>
                </a:lnTo>
                <a:cubicBezTo>
                  <a:pt x="74675" y="1831386"/>
                  <a:pt x="152279" y="1741572"/>
                  <a:pt x="370426" y="1702965"/>
                </a:cubicBezTo>
                <a:cubicBezTo>
                  <a:pt x="508969" y="1649765"/>
                  <a:pt x="558470" y="1603899"/>
                  <a:pt x="766051" y="1569826"/>
                </a:cubicBezTo>
                <a:cubicBezTo>
                  <a:pt x="812488" y="1564422"/>
                  <a:pt x="897351" y="1542198"/>
                  <a:pt x="971617" y="1522494"/>
                </a:cubicBezTo>
                <a:cubicBezTo>
                  <a:pt x="1030678" y="1519687"/>
                  <a:pt x="1097347" y="1540789"/>
                  <a:pt x="1186668" y="1521861"/>
                </a:cubicBezTo>
                <a:lnTo>
                  <a:pt x="1339078" y="1494730"/>
                </a:lnTo>
                <a:lnTo>
                  <a:pt x="1492452" y="1519061"/>
                </a:lnTo>
                <a:lnTo>
                  <a:pt x="1604999" y="1513599"/>
                </a:lnTo>
                <a:lnTo>
                  <a:pt x="1717911" y="1497764"/>
                </a:lnTo>
                <a:cubicBezTo>
                  <a:pt x="1743422" y="1488490"/>
                  <a:pt x="1730257" y="1478974"/>
                  <a:pt x="1794234" y="1464331"/>
                </a:cubicBezTo>
                <a:cubicBezTo>
                  <a:pt x="1842539" y="1428781"/>
                  <a:pt x="1920661" y="1445458"/>
                  <a:pt x="2101780" y="1409907"/>
                </a:cubicBezTo>
                <a:cubicBezTo>
                  <a:pt x="2138594" y="1385934"/>
                  <a:pt x="2193900" y="1407074"/>
                  <a:pt x="2244830" y="1388540"/>
                </a:cubicBezTo>
                <a:cubicBezTo>
                  <a:pt x="2310706" y="1379336"/>
                  <a:pt x="2366733" y="1379060"/>
                  <a:pt x="2428648" y="1372736"/>
                </a:cubicBezTo>
                <a:cubicBezTo>
                  <a:pt x="2495490" y="1364975"/>
                  <a:pt x="2599421" y="1346234"/>
                  <a:pt x="2645882" y="1341971"/>
                </a:cubicBezTo>
                <a:cubicBezTo>
                  <a:pt x="2670920" y="1340537"/>
                  <a:pt x="2669117" y="1348484"/>
                  <a:pt x="2707413" y="1347156"/>
                </a:cubicBezTo>
                <a:cubicBezTo>
                  <a:pt x="2743721" y="1324535"/>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62330" y="1309669"/>
                  <a:pt x="3244113" y="1294731"/>
                  <a:pt x="3352700" y="1264183"/>
                </a:cubicBezTo>
                <a:lnTo>
                  <a:pt x="3444611" y="1236739"/>
                </a:lnTo>
                <a:cubicBezTo>
                  <a:pt x="3513098" y="1213406"/>
                  <a:pt x="3581585" y="1223860"/>
                  <a:pt x="3650072" y="1217421"/>
                </a:cubicBezTo>
                <a:cubicBezTo>
                  <a:pt x="3683717" y="1219648"/>
                  <a:pt x="3669967" y="1235157"/>
                  <a:pt x="3707853" y="1241722"/>
                </a:cubicBezTo>
                <a:cubicBezTo>
                  <a:pt x="3753776" y="1247777"/>
                  <a:pt x="3884527" y="1250073"/>
                  <a:pt x="3925616" y="1253751"/>
                </a:cubicBezTo>
                <a:cubicBezTo>
                  <a:pt x="3936659" y="1256176"/>
                  <a:pt x="3949946" y="1252887"/>
                  <a:pt x="3954387" y="1263789"/>
                </a:cubicBezTo>
                <a:cubicBezTo>
                  <a:pt x="3962052" y="1276954"/>
                  <a:pt x="4002445" y="1257743"/>
                  <a:pt x="3995849" y="1272939"/>
                </a:cubicBezTo>
                <a:cubicBezTo>
                  <a:pt x="4024501" y="1259800"/>
                  <a:pt x="4044699" y="1287470"/>
                  <a:pt x="4067546" y="1294697"/>
                </a:cubicBezTo>
                <a:lnTo>
                  <a:pt x="4190310" y="1307786"/>
                </a:lnTo>
                <a:cubicBezTo>
                  <a:pt x="4201670" y="1307054"/>
                  <a:pt x="4216873" y="1303173"/>
                  <a:pt x="4230008" y="1303546"/>
                </a:cubicBezTo>
                <a:cubicBezTo>
                  <a:pt x="4327992" y="1270528"/>
                  <a:pt x="4508090" y="1267792"/>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612132" y="1051509"/>
                </a:lnTo>
                <a:cubicBezTo>
                  <a:pt x="5662448" y="1045154"/>
                  <a:pt x="5747676" y="1053086"/>
                  <a:pt x="5776618" y="1053037"/>
                </a:cubicBez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751303" y="824906"/>
                  <a:pt x="6844288" y="800250"/>
                  <a:pt x="6886312" y="781877"/>
                </a:cubicBezTo>
                <a:cubicBezTo>
                  <a:pt x="6904346" y="796722"/>
                  <a:pt x="6974811" y="693660"/>
                  <a:pt x="7006457" y="699758"/>
                </a:cubicBezTo>
                <a:cubicBezTo>
                  <a:pt x="7015878" y="688760"/>
                  <a:pt x="7169942" y="678731"/>
                  <a:pt x="7231643" y="640778"/>
                </a:cubicBezTo>
                <a:cubicBezTo>
                  <a:pt x="7291087" y="623099"/>
                  <a:pt x="7308597" y="611957"/>
                  <a:pt x="7363123" y="593682"/>
                </a:cubicBezTo>
                <a:cubicBezTo>
                  <a:pt x="7401879" y="595559"/>
                  <a:pt x="7546060" y="516035"/>
                  <a:pt x="7588368" y="531129"/>
                </a:cubicBezTo>
                <a:cubicBezTo>
                  <a:pt x="7589802" y="511039"/>
                  <a:pt x="7775022" y="480542"/>
                  <a:pt x="7782741" y="455936"/>
                </a:cubicBezTo>
                <a:cubicBezTo>
                  <a:pt x="7843362" y="435631"/>
                  <a:pt x="7954547" y="420575"/>
                  <a:pt x="7952094" y="409302"/>
                </a:cubicBezTo>
                <a:cubicBezTo>
                  <a:pt x="7949641" y="398029"/>
                  <a:pt x="8146910" y="253405"/>
                  <a:pt x="8231938" y="259259"/>
                </a:cubicBezTo>
                <a:cubicBezTo>
                  <a:pt x="8305929" y="256630"/>
                  <a:pt x="8363222" y="225400"/>
                  <a:pt x="8428864" y="208471"/>
                </a:cubicBezTo>
                <a:cubicBezTo>
                  <a:pt x="8491413" y="192972"/>
                  <a:pt x="8456819" y="173248"/>
                  <a:pt x="8616510" y="161973"/>
                </a:cubicBezTo>
                <a:cubicBezTo>
                  <a:pt x="8658196" y="158015"/>
                  <a:pt x="8776576" y="160401"/>
                  <a:pt x="8826766" y="152111"/>
                </a:cubicBezTo>
                <a:lnTo>
                  <a:pt x="8917647" y="112232"/>
                </a:lnTo>
                <a:cubicBezTo>
                  <a:pt x="8976899" y="93075"/>
                  <a:pt x="9069756" y="89380"/>
                  <a:pt x="9182272" y="37171"/>
                </a:cubicBezTo>
                <a:cubicBezTo>
                  <a:pt x="9197307" y="35724"/>
                  <a:pt x="9214647" y="30863"/>
                  <a:pt x="9232990" y="24074"/>
                </a:cubicBezTo>
                <a:lnTo>
                  <a:pt x="9288370" y="0"/>
                </a:lnTo>
                <a:lnTo>
                  <a:pt x="0" y="0"/>
                </a:lnTo>
                <a:lnTo>
                  <a:pt x="0" y="1858154"/>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95" name="Google Shape;95;p2"/>
          <p:cNvSpPr txBox="1"/>
          <p:nvPr>
            <p:ph type="title"/>
          </p:nvPr>
        </p:nvSpPr>
        <p:spPr>
          <a:xfrm>
            <a:off x="1219201" y="4843165"/>
            <a:ext cx="9753599" cy="132903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Fonti utilizzate</a:t>
            </a:r>
            <a:endParaRPr/>
          </a:p>
        </p:txBody>
      </p:sp>
      <p:pic>
        <p:nvPicPr>
          <p:cNvPr id="96" name="Google Shape;96;p2"/>
          <p:cNvPicPr preferRelativeResize="0"/>
          <p:nvPr/>
        </p:nvPicPr>
        <p:blipFill rotWithShape="1">
          <a:blip r:embed="rId4">
            <a:alphaModFix/>
          </a:blip>
          <a:srcRect b="0" l="0" r="0" t="0"/>
          <a:stretch/>
        </p:blipFill>
        <p:spPr>
          <a:xfrm>
            <a:off x="9977888" y="6097301"/>
            <a:ext cx="1567133" cy="558115"/>
          </a:xfrm>
          <a:prstGeom prst="rect">
            <a:avLst/>
          </a:prstGeom>
          <a:noFill/>
          <a:ln>
            <a:noFill/>
          </a:ln>
        </p:spPr>
      </p:pic>
      <p:grpSp>
        <p:nvGrpSpPr>
          <p:cNvPr id="97" name="Google Shape;97;p2"/>
          <p:cNvGrpSpPr/>
          <p:nvPr/>
        </p:nvGrpSpPr>
        <p:grpSpPr>
          <a:xfrm>
            <a:off x="1415714" y="1228354"/>
            <a:ext cx="9360569" cy="2750131"/>
            <a:chOff x="196514" y="465383"/>
            <a:chExt cx="9360569" cy="2750131"/>
          </a:xfrm>
        </p:grpSpPr>
        <p:sp>
          <p:nvSpPr>
            <p:cNvPr id="98" name="Google Shape;98;p2"/>
            <p:cNvSpPr/>
            <p:nvPr/>
          </p:nvSpPr>
          <p:spPr>
            <a:xfrm>
              <a:off x="964919" y="465383"/>
              <a:ext cx="1257389" cy="1257389"/>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2"/>
            <p:cNvSpPr/>
            <p:nvPr/>
          </p:nvSpPr>
          <p:spPr>
            <a:xfrm>
              <a:off x="196514" y="2135514"/>
              <a:ext cx="2794199" cy="108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2"/>
            <p:cNvSpPr txBox="1"/>
            <p:nvPr/>
          </p:nvSpPr>
          <p:spPr>
            <a:xfrm>
              <a:off x="196514" y="2135514"/>
              <a:ext cx="2794199" cy="108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800"/>
                <a:buFont typeface="Consolas"/>
                <a:buNone/>
              </a:pPr>
              <a:r>
                <a:rPr b="1" i="0" lang="it-IT" sz="1800" u="none" cap="none" strike="noStrike">
                  <a:solidFill>
                    <a:schemeClr val="lt1"/>
                  </a:solidFill>
                  <a:latin typeface="Consolas"/>
                  <a:ea typeface="Consolas"/>
                  <a:cs typeface="Consolas"/>
                  <a:sym typeface="Consolas"/>
                </a:rPr>
                <a:t>Ater Venezia, Bilancio consuntivo 2024</a:t>
              </a:r>
              <a:endParaRPr b="1" i="0" sz="1800" u="none" cap="none" strike="noStrike">
                <a:solidFill>
                  <a:schemeClr val="lt1"/>
                </a:solidFill>
                <a:latin typeface="Consolas"/>
                <a:ea typeface="Consolas"/>
                <a:cs typeface="Consolas"/>
                <a:sym typeface="Consolas"/>
              </a:endParaRPr>
            </a:p>
          </p:txBody>
        </p:sp>
        <p:sp>
          <p:nvSpPr>
            <p:cNvPr id="101" name="Google Shape;101;p2"/>
            <p:cNvSpPr/>
            <p:nvPr/>
          </p:nvSpPr>
          <p:spPr>
            <a:xfrm>
              <a:off x="4248104" y="465383"/>
              <a:ext cx="1257389" cy="1257389"/>
            </a:xfrm>
            <a:prstGeom prst="rect">
              <a:avLst/>
            </a:prstGeom>
            <a:blipFill rotWithShape="1">
              <a:blip r:embed="rId6">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2" name="Google Shape;102;p2"/>
            <p:cNvSpPr/>
            <p:nvPr/>
          </p:nvSpPr>
          <p:spPr>
            <a:xfrm>
              <a:off x="3479699" y="2135514"/>
              <a:ext cx="2794199" cy="108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3" name="Google Shape;103;p2"/>
            <p:cNvSpPr txBox="1"/>
            <p:nvPr/>
          </p:nvSpPr>
          <p:spPr>
            <a:xfrm>
              <a:off x="3479699" y="2135514"/>
              <a:ext cx="2794199" cy="108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800"/>
                <a:buFont typeface="Consolas"/>
                <a:buNone/>
              </a:pPr>
              <a:r>
                <a:rPr b="1" i="0" lang="it-IT" sz="1800" u="none" cap="none" strike="noStrike">
                  <a:solidFill>
                    <a:schemeClr val="lt1"/>
                  </a:solidFill>
                  <a:latin typeface="Consolas"/>
                  <a:ea typeface="Consolas"/>
                  <a:cs typeface="Consolas"/>
                  <a:sym typeface="Consolas"/>
                </a:rPr>
                <a:t>Regione Veneto, </a:t>
              </a:r>
              <a:r>
                <a:rPr b="1" i="1" lang="it-IT" sz="1800" u="none" cap="none" strike="noStrike">
                  <a:solidFill>
                    <a:schemeClr val="lt1"/>
                  </a:solidFill>
                  <a:latin typeface="Consolas"/>
                  <a:ea typeface="Consolas"/>
                  <a:cs typeface="Consolas"/>
                  <a:sym typeface="Consolas"/>
                </a:rPr>
                <a:t>Dossier - Le Ater del Veneto, alcuni dati. Edizione 2025</a:t>
              </a:r>
              <a:endParaRPr b="1" i="0" sz="1800" u="none" cap="none" strike="noStrike">
                <a:solidFill>
                  <a:schemeClr val="lt1"/>
                </a:solidFill>
                <a:latin typeface="Consolas"/>
                <a:ea typeface="Consolas"/>
                <a:cs typeface="Consolas"/>
                <a:sym typeface="Consolas"/>
              </a:endParaRPr>
            </a:p>
          </p:txBody>
        </p:sp>
        <p:sp>
          <p:nvSpPr>
            <p:cNvPr id="104" name="Google Shape;104;p2"/>
            <p:cNvSpPr/>
            <p:nvPr/>
          </p:nvSpPr>
          <p:spPr>
            <a:xfrm>
              <a:off x="7531289" y="465383"/>
              <a:ext cx="1257389" cy="1257389"/>
            </a:xfrm>
            <a:prstGeom prst="rect">
              <a:avLst/>
            </a:prstGeom>
            <a:blipFill rotWithShape="1">
              <a:blip r:embed="rId7">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2"/>
            <p:cNvSpPr/>
            <p:nvPr/>
          </p:nvSpPr>
          <p:spPr>
            <a:xfrm>
              <a:off x="6762884" y="2135514"/>
              <a:ext cx="2794199" cy="10800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2"/>
            <p:cNvSpPr txBox="1"/>
            <p:nvPr/>
          </p:nvSpPr>
          <p:spPr>
            <a:xfrm>
              <a:off x="6762884" y="2135514"/>
              <a:ext cx="2794199" cy="1080000"/>
            </a:xfrm>
            <a:prstGeom prst="rect">
              <a:avLst/>
            </a:prstGeom>
            <a:noFill/>
            <a:ln>
              <a:noFill/>
            </a:ln>
          </p:spPr>
          <p:txBody>
            <a:bodyPr anchorCtr="0" anchor="t" bIns="0" lIns="0" spcFirstLastPara="1" rIns="0" wrap="square" tIns="0">
              <a:noAutofit/>
            </a:bodyPr>
            <a:lstStyle/>
            <a:p>
              <a:pPr indent="0" lvl="0" marL="0" marR="0" rtl="0" algn="ctr">
                <a:lnSpc>
                  <a:spcPct val="100000"/>
                </a:lnSpc>
                <a:spcBef>
                  <a:spcPts val="0"/>
                </a:spcBef>
                <a:spcAft>
                  <a:spcPts val="0"/>
                </a:spcAft>
                <a:buClr>
                  <a:schemeClr val="lt1"/>
                </a:buClr>
                <a:buSzPts val="1800"/>
                <a:buFont typeface="Consolas"/>
                <a:buNone/>
              </a:pPr>
              <a:r>
                <a:rPr b="1" i="0" lang="it-IT" sz="1800" u="none" cap="none" strike="noStrike">
                  <a:solidFill>
                    <a:schemeClr val="lt1"/>
                  </a:solidFill>
                  <a:latin typeface="Consolas"/>
                  <a:ea typeface="Consolas"/>
                  <a:cs typeface="Consolas"/>
                  <a:sym typeface="Consolas"/>
                </a:rPr>
                <a:t>Ater Venezia, </a:t>
              </a:r>
              <a:r>
                <a:rPr b="0" i="0" lang="it-IT" sz="1800" u="none" cap="none" strike="noStrike">
                  <a:solidFill>
                    <a:schemeClr val="lt1"/>
                  </a:solidFill>
                  <a:latin typeface="Consolas"/>
                  <a:ea typeface="Consolas"/>
                  <a:cs typeface="Consolas"/>
                  <a:sym typeface="Consolas"/>
                </a:rPr>
                <a:t>Risposta a richiesta di informazioni,</a:t>
              </a:r>
              <a:r>
                <a:rPr b="1" i="0" lang="it-IT" sz="1800" u="none" cap="none" strike="noStrike">
                  <a:solidFill>
                    <a:schemeClr val="lt1"/>
                  </a:solidFill>
                  <a:latin typeface="Consolas"/>
                  <a:ea typeface="Consolas"/>
                  <a:cs typeface="Consolas"/>
                  <a:sym typeface="Consolas"/>
                </a:rPr>
                <a:t> 4 marzo 2025</a:t>
              </a:r>
              <a:endParaRPr b="1" i="0" sz="1800" u="none" cap="none" strike="noStrike">
                <a:solidFill>
                  <a:schemeClr val="lt1"/>
                </a:solidFill>
                <a:latin typeface="Consolas"/>
                <a:ea typeface="Consolas"/>
                <a:cs typeface="Consolas"/>
                <a:sym typeface="Consolas"/>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10" name="Shape 110"/>
        <p:cNvGrpSpPr/>
        <p:nvPr/>
      </p:nvGrpSpPr>
      <p:grpSpPr>
        <a:xfrm>
          <a:off x="0" y="0"/>
          <a:ext cx="0" cy="0"/>
          <a:chOff x="0" y="0"/>
          <a:chExt cx="0" cy="0"/>
        </a:xfrm>
      </p:grpSpPr>
      <p:sp>
        <p:nvSpPr>
          <p:cNvPr id="111" name="Google Shape;111;p3"/>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12" name="Google Shape;112;p3"/>
          <p:cNvSpPr/>
          <p:nvPr/>
        </p:nvSpPr>
        <p:spPr>
          <a:xfrm rot="-369764">
            <a:off x="-128490" y="-645610"/>
            <a:ext cx="12341965" cy="2353377"/>
          </a:xfrm>
          <a:custGeom>
            <a:rect b="b" l="l" r="r" t="t"/>
            <a:pathLst>
              <a:path extrusionOk="0" h="2353377" w="12341965">
                <a:moveTo>
                  <a:pt x="220422" y="0"/>
                </a:moveTo>
                <a:lnTo>
                  <a:pt x="12341965" y="1308844"/>
                </a:lnTo>
                <a:lnTo>
                  <a:pt x="12263497" y="2035552"/>
                </a:lnTo>
                <a:cubicBezTo>
                  <a:pt x="12106187" y="2024495"/>
                  <a:pt x="12065072" y="2002037"/>
                  <a:pt x="11965860" y="1985279"/>
                </a:cubicBezTo>
                <a:cubicBezTo>
                  <a:pt x="11876070" y="1975312"/>
                  <a:pt x="11779749" y="1979196"/>
                  <a:pt x="11724758" y="1975746"/>
                </a:cubicBezTo>
                <a:lnTo>
                  <a:pt x="10904839" y="1919152"/>
                </a:lnTo>
                <a:cubicBezTo>
                  <a:pt x="10055307" y="1760918"/>
                  <a:pt x="9109530" y="2036718"/>
                  <a:pt x="8756364" y="1969116"/>
                </a:cubicBezTo>
                <a:cubicBezTo>
                  <a:pt x="8495362" y="2002252"/>
                  <a:pt x="7865978" y="2131409"/>
                  <a:pt x="7441068" y="2196228"/>
                </a:cubicBezTo>
                <a:cubicBezTo>
                  <a:pt x="7386333" y="2202891"/>
                  <a:pt x="7305428" y="2295216"/>
                  <a:pt x="7246167" y="2287725"/>
                </a:cubicBezTo>
                <a:cubicBezTo>
                  <a:pt x="7244827" y="2291352"/>
                  <a:pt x="7242257" y="2294422"/>
                  <a:pt x="7238841" y="2297086"/>
                </a:cubicBezTo>
                <a:lnTo>
                  <a:pt x="7195429" y="2314078"/>
                </a:lnTo>
                <a:lnTo>
                  <a:pt x="7175833" y="2323047"/>
                </a:lnTo>
                <a:cubicBezTo>
                  <a:pt x="7128237" y="2324570"/>
                  <a:pt x="6971703" y="2323643"/>
                  <a:pt x="6909853" y="2323220"/>
                </a:cubicBezTo>
                <a:cubicBezTo>
                  <a:pt x="6869084" y="2323828"/>
                  <a:pt x="6840814" y="2308658"/>
                  <a:pt x="6804732" y="2320509"/>
                </a:cubicBezTo>
                <a:cubicBezTo>
                  <a:pt x="6766551" y="2321011"/>
                  <a:pt x="6732672" y="2315120"/>
                  <a:pt x="6701005" y="2320573"/>
                </a:cubicBezTo>
                <a:cubicBezTo>
                  <a:pt x="6687229" y="2315697"/>
                  <a:pt x="6674600" y="2313894"/>
                  <a:pt x="6663627" y="2321931"/>
                </a:cubicBezTo>
                <a:cubicBezTo>
                  <a:pt x="6640726" y="2320775"/>
                  <a:pt x="6586669" y="2315212"/>
                  <a:pt x="6563598" y="2313634"/>
                </a:cubicBezTo>
                <a:lnTo>
                  <a:pt x="6525203" y="2312470"/>
                </a:lnTo>
                <a:lnTo>
                  <a:pt x="6517061" y="2312846"/>
                </a:lnTo>
                <a:cubicBezTo>
                  <a:pt x="6503780" y="2314306"/>
                  <a:pt x="6490919" y="2316182"/>
                  <a:pt x="6478721" y="2318342"/>
                </a:cubicBezTo>
                <a:cubicBezTo>
                  <a:pt x="6454794" y="2315583"/>
                  <a:pt x="6405181" y="2297966"/>
                  <a:pt x="6373502" y="2296294"/>
                </a:cubicBezTo>
                <a:lnTo>
                  <a:pt x="6250573" y="2310299"/>
                </a:lnTo>
                <a:cubicBezTo>
                  <a:pt x="6219746" y="2312241"/>
                  <a:pt x="6169132" y="2313318"/>
                  <a:pt x="6103688" y="2319965"/>
                </a:cubicBezTo>
                <a:cubicBezTo>
                  <a:pt x="6040932" y="2325401"/>
                  <a:pt x="5903967" y="2345789"/>
                  <a:pt x="5881220" y="2352697"/>
                </a:cubicBezTo>
                <a:cubicBezTo>
                  <a:pt x="5862137" y="2355758"/>
                  <a:pt x="5777813" y="2348049"/>
                  <a:pt x="5787527" y="2338337"/>
                </a:cubicBezTo>
                <a:cubicBezTo>
                  <a:pt x="5731144" y="2359953"/>
                  <a:pt x="5708521" y="2339004"/>
                  <a:pt x="5643041" y="2349756"/>
                </a:cubicBezTo>
                <a:lnTo>
                  <a:pt x="5517419" y="2351254"/>
                </a:lnTo>
                <a:lnTo>
                  <a:pt x="5503615" y="2350690"/>
                </a:lnTo>
                <a:lnTo>
                  <a:pt x="5452604" y="2341455"/>
                </a:lnTo>
                <a:cubicBezTo>
                  <a:pt x="5362493" y="2351410"/>
                  <a:pt x="5269683" y="2347734"/>
                  <a:pt x="5218880" y="2347042"/>
                </a:cubicBezTo>
                <a:lnTo>
                  <a:pt x="5147783" y="2337307"/>
                </a:lnTo>
                <a:cubicBezTo>
                  <a:pt x="5136337" y="2335815"/>
                  <a:pt x="5122774" y="2337020"/>
                  <a:pt x="5112799" y="2336446"/>
                </a:cubicBezTo>
                <a:lnTo>
                  <a:pt x="5106864" y="2335911"/>
                </a:lnTo>
                <a:lnTo>
                  <a:pt x="5066303" y="2329557"/>
                </a:lnTo>
                <a:lnTo>
                  <a:pt x="5006531" y="2315968"/>
                </a:lnTo>
                <a:cubicBezTo>
                  <a:pt x="4987105" y="2308900"/>
                  <a:pt x="4971495" y="2288182"/>
                  <a:pt x="4945504" y="2294413"/>
                </a:cubicBezTo>
                <a:cubicBezTo>
                  <a:pt x="4952381" y="2284703"/>
                  <a:pt x="4915690" y="2293955"/>
                  <a:pt x="4909961" y="2284281"/>
                </a:cubicBezTo>
                <a:cubicBezTo>
                  <a:pt x="4906882" y="2276450"/>
                  <a:pt x="4895035" y="2277433"/>
                  <a:pt x="4885568" y="2274743"/>
                </a:cubicBezTo>
                <a:cubicBezTo>
                  <a:pt x="4878048" y="2266851"/>
                  <a:pt x="4831352" y="2260576"/>
                  <a:pt x="4815574" y="2262107"/>
                </a:cubicBezTo>
                <a:cubicBezTo>
                  <a:pt x="4771715" y="2271162"/>
                  <a:pt x="4731418" y="2239620"/>
                  <a:pt x="4696246" y="2246027"/>
                </a:cubicBezTo>
                <a:cubicBezTo>
                  <a:pt x="4663636" y="2237989"/>
                  <a:pt x="4668995" y="2228937"/>
                  <a:pt x="4647561" y="2224054"/>
                </a:cubicBezTo>
                <a:cubicBezTo>
                  <a:pt x="4622228" y="2218700"/>
                  <a:pt x="4560747" y="2213234"/>
                  <a:pt x="4544244" y="2213903"/>
                </a:cubicBezTo>
                <a:lnTo>
                  <a:pt x="4520901" y="2217902"/>
                </a:lnTo>
                <a:lnTo>
                  <a:pt x="4466684" y="2217811"/>
                </a:lnTo>
                <a:lnTo>
                  <a:pt x="4384389" y="2227803"/>
                </a:lnTo>
                <a:cubicBezTo>
                  <a:pt x="4354414" y="2231905"/>
                  <a:pt x="4318104" y="2228138"/>
                  <a:pt x="4294465" y="2240110"/>
                </a:cubicBezTo>
                <a:cubicBezTo>
                  <a:pt x="4280780" y="2241348"/>
                  <a:pt x="4250839" y="2244848"/>
                  <a:pt x="4240927" y="2245879"/>
                </a:cubicBezTo>
                <a:lnTo>
                  <a:pt x="4234993" y="2246302"/>
                </a:lnTo>
                <a:lnTo>
                  <a:pt x="4193946" y="2246529"/>
                </a:lnTo>
                <a:lnTo>
                  <a:pt x="4068669" y="2231190"/>
                </a:lnTo>
                <a:cubicBezTo>
                  <a:pt x="4073618" y="2220503"/>
                  <a:pt x="4039283" y="2235514"/>
                  <a:pt x="4031847" y="2226882"/>
                </a:cubicBezTo>
                <a:cubicBezTo>
                  <a:pt x="4027362" y="2219647"/>
                  <a:pt x="4015901" y="2222514"/>
                  <a:pt x="4006096" y="2221376"/>
                </a:cubicBezTo>
                <a:cubicBezTo>
                  <a:pt x="3997234" y="2214791"/>
                  <a:pt x="3950170" y="2216076"/>
                  <a:pt x="3934949" y="2220116"/>
                </a:cubicBezTo>
                <a:cubicBezTo>
                  <a:pt x="3893532" y="2236079"/>
                  <a:pt x="3848045" y="2211403"/>
                  <a:pt x="3814672" y="2223359"/>
                </a:cubicBezTo>
                <a:cubicBezTo>
                  <a:pt x="3781125" y="2220650"/>
                  <a:pt x="3783283" y="2215417"/>
                  <a:pt x="3761308" y="2214030"/>
                </a:cubicBezTo>
                <a:cubicBezTo>
                  <a:pt x="3720414" y="2212547"/>
                  <a:pt x="3628260" y="2215487"/>
                  <a:pt x="3569306" y="2214461"/>
                </a:cubicBezTo>
                <a:cubicBezTo>
                  <a:pt x="3514762" y="2212921"/>
                  <a:pt x="3465806" y="2207824"/>
                  <a:pt x="3407590" y="2207870"/>
                </a:cubicBezTo>
                <a:cubicBezTo>
                  <a:pt x="3361745" y="2215668"/>
                  <a:pt x="3314990" y="2196078"/>
                  <a:pt x="3281075" y="2208906"/>
                </a:cubicBezTo>
                <a:cubicBezTo>
                  <a:pt x="3120266" y="2215996"/>
                  <a:pt x="3053255" y="2197289"/>
                  <a:pt x="3008454" y="2216904"/>
                </a:cubicBezTo>
                <a:cubicBezTo>
                  <a:pt x="3004056" y="2220042"/>
                  <a:pt x="2999032" y="2222447"/>
                  <a:pt x="2993596" y="2224321"/>
                </a:cubicBezTo>
                <a:lnTo>
                  <a:pt x="2939335" y="2232438"/>
                </a:lnTo>
                <a:lnTo>
                  <a:pt x="2870672" y="2240299"/>
                </a:lnTo>
                <a:lnTo>
                  <a:pt x="2870224" y="2239378"/>
                </a:lnTo>
                <a:cubicBezTo>
                  <a:pt x="2865037" y="2238088"/>
                  <a:pt x="2852258" y="2237137"/>
                  <a:pt x="2839549" y="2232556"/>
                </a:cubicBezTo>
                <a:lnTo>
                  <a:pt x="2715695" y="2217586"/>
                </a:lnTo>
                <a:lnTo>
                  <a:pt x="2710404" y="2216336"/>
                </a:lnTo>
                <a:lnTo>
                  <a:pt x="2473552" y="2198719"/>
                </a:lnTo>
                <a:cubicBezTo>
                  <a:pt x="2433163" y="2209361"/>
                  <a:pt x="2411483" y="2193227"/>
                  <a:pt x="2371052" y="2192460"/>
                </a:cubicBezTo>
                <a:cubicBezTo>
                  <a:pt x="2339739" y="2189151"/>
                  <a:pt x="2307500" y="2179285"/>
                  <a:pt x="2285669" y="2178867"/>
                </a:cubicBezTo>
                <a:cubicBezTo>
                  <a:pt x="2219354" y="2185261"/>
                  <a:pt x="2203755" y="2177455"/>
                  <a:pt x="2162799" y="2176749"/>
                </a:cubicBezTo>
                <a:cubicBezTo>
                  <a:pt x="2131400" y="2180309"/>
                  <a:pt x="2073801" y="2196720"/>
                  <a:pt x="2052698" y="2201848"/>
                </a:cubicBezTo>
                <a:lnTo>
                  <a:pt x="2036176" y="2207519"/>
                </a:lnTo>
                <a:cubicBezTo>
                  <a:pt x="2005752" y="2212926"/>
                  <a:pt x="1885299" y="2245828"/>
                  <a:pt x="1867865" y="2233814"/>
                </a:cubicBezTo>
                <a:cubicBezTo>
                  <a:pt x="1829403" y="2230625"/>
                  <a:pt x="1808413" y="2235203"/>
                  <a:pt x="1747309" y="2244873"/>
                </a:cubicBezTo>
                <a:cubicBezTo>
                  <a:pt x="1706329" y="2252123"/>
                  <a:pt x="1676431" y="2271948"/>
                  <a:pt x="1621993" y="2277323"/>
                </a:cubicBezTo>
                <a:cubicBezTo>
                  <a:pt x="1568045" y="2305215"/>
                  <a:pt x="1477306" y="2297296"/>
                  <a:pt x="1413302" y="2315386"/>
                </a:cubicBezTo>
                <a:cubicBezTo>
                  <a:pt x="1367932" y="2321068"/>
                  <a:pt x="1362739" y="2312723"/>
                  <a:pt x="1349774" y="2311415"/>
                </a:cubicBezTo>
                <a:lnTo>
                  <a:pt x="1335513" y="2307541"/>
                </a:lnTo>
                <a:cubicBezTo>
                  <a:pt x="1320538" y="2304646"/>
                  <a:pt x="1286209" y="2300592"/>
                  <a:pt x="1259923" y="2294046"/>
                </a:cubicBezTo>
                <a:cubicBezTo>
                  <a:pt x="1241272" y="2283687"/>
                  <a:pt x="1192295" y="2269094"/>
                  <a:pt x="1177798" y="2268264"/>
                </a:cubicBezTo>
                <a:cubicBezTo>
                  <a:pt x="1154017" y="2270121"/>
                  <a:pt x="1015624" y="2260639"/>
                  <a:pt x="953096" y="2252491"/>
                </a:cubicBezTo>
                <a:cubicBezTo>
                  <a:pt x="897860" y="2238742"/>
                  <a:pt x="841713" y="2236936"/>
                  <a:pt x="797811" y="2225024"/>
                </a:cubicBezTo>
                <a:cubicBezTo>
                  <a:pt x="751212" y="2191331"/>
                  <a:pt x="634326" y="2183648"/>
                  <a:pt x="586407" y="2173725"/>
                </a:cubicBezTo>
                <a:cubicBezTo>
                  <a:pt x="565635" y="2167365"/>
                  <a:pt x="523888" y="2167240"/>
                  <a:pt x="510297" y="2165489"/>
                </a:cubicBezTo>
                <a:cubicBezTo>
                  <a:pt x="446302" y="2153145"/>
                  <a:pt x="441170" y="2142240"/>
                  <a:pt x="406606" y="2130615"/>
                </a:cubicBezTo>
                <a:cubicBezTo>
                  <a:pt x="394069" y="2136093"/>
                  <a:pt x="382142" y="2131632"/>
                  <a:pt x="369789" y="2123930"/>
                </a:cubicBezTo>
                <a:cubicBezTo>
                  <a:pt x="337624" y="2122458"/>
                  <a:pt x="305863" y="2109462"/>
                  <a:pt x="268455" y="2101771"/>
                </a:cubicBezTo>
                <a:cubicBezTo>
                  <a:pt x="219404" y="2092042"/>
                  <a:pt x="114073" y="2074150"/>
                  <a:pt x="75483" y="2065556"/>
                </a:cubicBezTo>
                <a:lnTo>
                  <a:pt x="36912" y="2050202"/>
                </a:lnTo>
                <a:cubicBezTo>
                  <a:pt x="29609" y="2043720"/>
                  <a:pt x="16374" y="2043760"/>
                  <a:pt x="4480" y="2042483"/>
                </a:cubicBezTo>
                <a:lnTo>
                  <a:pt x="0" y="2041389"/>
                </a:lnTo>
                <a:lnTo>
                  <a:pt x="220422"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13" name="Google Shape;113;p3"/>
          <p:cNvSpPr/>
          <p:nvPr/>
        </p:nvSpPr>
        <p:spPr>
          <a:xfrm rot="148300">
            <a:off x="7502576" y="582397"/>
            <a:ext cx="4390123" cy="5693215"/>
          </a:xfrm>
          <a:custGeom>
            <a:rect b="b" l="l" r="r" t="t"/>
            <a:pathLst>
              <a:path extrusionOk="0" h="5687459" w="4207231">
                <a:moveTo>
                  <a:pt x="0" y="0"/>
                </a:moveTo>
                <a:lnTo>
                  <a:pt x="4207231" y="258"/>
                </a:lnTo>
                <a:lnTo>
                  <a:pt x="4207231" y="5687459"/>
                </a:lnTo>
                <a:lnTo>
                  <a:pt x="17236" y="5686427"/>
                </a:lnTo>
                <a:cubicBezTo>
                  <a:pt x="9576" y="3791037"/>
                  <a:pt x="7660" y="1895390"/>
                  <a:pt x="0" y="0"/>
                </a:cubicBezTo>
                <a:close/>
              </a:path>
            </a:pathLst>
          </a:custGeom>
          <a:solidFill>
            <a:srgbClr val="EFEEE9"/>
          </a:solidFill>
          <a:ln>
            <a:noFill/>
          </a:ln>
          <a:effectLst>
            <a:outerShdw blurRad="635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14" name="Google Shape;114;p3"/>
          <p:cNvSpPr/>
          <p:nvPr/>
        </p:nvSpPr>
        <p:spPr>
          <a:xfrm>
            <a:off x="7376654" y="590280"/>
            <a:ext cx="4201826" cy="5663512"/>
          </a:xfrm>
          <a:custGeom>
            <a:rect b="b" l="l" r="r" t="t"/>
            <a:pathLst>
              <a:path extrusionOk="0" h="5663512" w="4201826">
                <a:moveTo>
                  <a:pt x="222752" y="0"/>
                </a:moveTo>
                <a:lnTo>
                  <a:pt x="3808775" y="193118"/>
                </a:lnTo>
                <a:lnTo>
                  <a:pt x="4158085" y="210199"/>
                </a:lnTo>
                <a:lnTo>
                  <a:pt x="4184414" y="232320"/>
                </a:lnTo>
                <a:cubicBezTo>
                  <a:pt x="4183983" y="243206"/>
                  <a:pt x="4183551" y="254090"/>
                  <a:pt x="4183120" y="264976"/>
                </a:cubicBezTo>
                <a:lnTo>
                  <a:pt x="4185873" y="266710"/>
                </a:lnTo>
                <a:cubicBezTo>
                  <a:pt x="4194870" y="268364"/>
                  <a:pt x="4203324" y="254877"/>
                  <a:pt x="4201602" y="298994"/>
                </a:cubicBezTo>
                <a:lnTo>
                  <a:pt x="4185114" y="383410"/>
                </a:lnTo>
                <a:lnTo>
                  <a:pt x="4126688" y="1737775"/>
                </a:lnTo>
                <a:cubicBezTo>
                  <a:pt x="4126657" y="1738533"/>
                  <a:pt x="4126627" y="1739292"/>
                  <a:pt x="4126596" y="1740050"/>
                </a:cubicBezTo>
                <a:lnTo>
                  <a:pt x="4124671" y="1740201"/>
                </a:lnTo>
                <a:lnTo>
                  <a:pt x="4118474" y="1896619"/>
                </a:lnTo>
                <a:lnTo>
                  <a:pt x="4126882" y="1921364"/>
                </a:lnTo>
                <a:cubicBezTo>
                  <a:pt x="4127639" y="1950088"/>
                  <a:pt x="4128397" y="1978813"/>
                  <a:pt x="4129154" y="2007537"/>
                </a:cubicBezTo>
                <a:cubicBezTo>
                  <a:pt x="4129029" y="2009204"/>
                  <a:pt x="4128903" y="2010870"/>
                  <a:pt x="4128778" y="2012537"/>
                </a:cubicBezTo>
                <a:lnTo>
                  <a:pt x="4120707" y="2053644"/>
                </a:lnTo>
                <a:cubicBezTo>
                  <a:pt x="4118136" y="2073801"/>
                  <a:pt x="4121072" y="1930600"/>
                  <a:pt x="4113352" y="2133479"/>
                </a:cubicBezTo>
                <a:lnTo>
                  <a:pt x="4074388" y="3270918"/>
                </a:lnTo>
                <a:cubicBezTo>
                  <a:pt x="4072534" y="3351848"/>
                  <a:pt x="4059594" y="3450848"/>
                  <a:pt x="4057741" y="3531778"/>
                </a:cubicBezTo>
                <a:cubicBezTo>
                  <a:pt x="4063853" y="3525628"/>
                  <a:pt x="4055864" y="3680107"/>
                  <a:pt x="4049247" y="3699138"/>
                </a:cubicBezTo>
                <a:lnTo>
                  <a:pt x="3983235" y="5384761"/>
                </a:lnTo>
                <a:lnTo>
                  <a:pt x="3988613" y="5422435"/>
                </a:lnTo>
                <a:cubicBezTo>
                  <a:pt x="3987934" y="5457718"/>
                  <a:pt x="3981455" y="5566987"/>
                  <a:pt x="3979159" y="5596462"/>
                </a:cubicBezTo>
                <a:lnTo>
                  <a:pt x="3974839" y="5599286"/>
                </a:lnTo>
                <a:cubicBezTo>
                  <a:pt x="3974001" y="5620694"/>
                  <a:pt x="3976042" y="5639205"/>
                  <a:pt x="3972325" y="5663512"/>
                </a:cubicBezTo>
                <a:lnTo>
                  <a:pt x="0" y="5467037"/>
                </a:lnTo>
                <a:lnTo>
                  <a:pt x="2952" y="5398536"/>
                </a:lnTo>
                <a:lnTo>
                  <a:pt x="56818" y="3948801"/>
                </a:lnTo>
                <a:lnTo>
                  <a:pt x="22275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15" name="Google Shape;115;p3"/>
          <p:cNvSpPr txBox="1"/>
          <p:nvPr/>
        </p:nvSpPr>
        <p:spPr>
          <a:xfrm>
            <a:off x="685800" y="723606"/>
            <a:ext cx="6218486" cy="1706584"/>
          </a:xfrm>
          <a:prstGeom prst="rect">
            <a:avLst/>
          </a:prstGeom>
          <a:noFill/>
          <a:ln>
            <a:noFill/>
          </a:ln>
        </p:spPr>
        <p:txBody>
          <a:bodyPr anchorCtr="0" anchor="ctr" bIns="45700" lIns="91425" spcFirstLastPara="1" rIns="91425" wrap="square" tIns="45700">
            <a:normAutofit/>
          </a:bodyPr>
          <a:lstStyle/>
          <a:p>
            <a:pPr indent="0" lvl="0" marL="0" marR="0" rtl="0" algn="l">
              <a:lnSpc>
                <a:spcPct val="110000"/>
              </a:lnSpc>
              <a:spcBef>
                <a:spcPts val="0"/>
              </a:spcBef>
              <a:spcAft>
                <a:spcPts val="0"/>
              </a:spcAft>
              <a:buNone/>
            </a:pPr>
            <a:r>
              <a:rPr b="1" i="1" lang="it-IT" sz="3200" u="none" cap="none" strike="noStrike">
                <a:solidFill>
                  <a:srgbClr val="000000"/>
                </a:solidFill>
                <a:highlight>
                  <a:srgbClr val="FFFF00"/>
                </a:highlight>
                <a:latin typeface="Libre Franklin Black"/>
                <a:ea typeface="Libre Franklin Black"/>
                <a:cs typeface="Libre Franklin Black"/>
                <a:sym typeface="Libre Franklin Black"/>
              </a:rPr>
              <a:t>Localizzazione degli alloggi di proprietà al 31.12. 2024</a:t>
            </a:r>
            <a:endParaRPr b="0" i="1" sz="3200" u="none" cap="none" strike="noStrike">
              <a:solidFill>
                <a:srgbClr val="000000"/>
              </a:solidFill>
              <a:highlight>
                <a:srgbClr val="FFFF00"/>
              </a:highlight>
              <a:latin typeface="Libre Franklin Black"/>
              <a:ea typeface="Libre Franklin Black"/>
              <a:cs typeface="Libre Franklin Black"/>
              <a:sym typeface="Libre Franklin Black"/>
            </a:endParaRPr>
          </a:p>
          <a:p>
            <a:pPr indent="0" lvl="0" marL="0" marR="0" rtl="0" algn="l">
              <a:lnSpc>
                <a:spcPct val="110000"/>
              </a:lnSpc>
              <a:spcBef>
                <a:spcPts val="600"/>
              </a:spcBef>
              <a:spcAft>
                <a:spcPts val="0"/>
              </a:spcAft>
              <a:buNone/>
            </a:pPr>
            <a:r>
              <a:t/>
            </a:r>
            <a:endParaRPr b="0" i="1" sz="3400" u="none" cap="none" strike="noStrike">
              <a:solidFill>
                <a:srgbClr val="000000"/>
              </a:solidFill>
              <a:highlight>
                <a:srgbClr val="FFFF00"/>
              </a:highlight>
              <a:latin typeface="Libre Franklin Black"/>
              <a:ea typeface="Libre Franklin Black"/>
              <a:cs typeface="Libre Franklin Black"/>
              <a:sym typeface="Libre Franklin Black"/>
            </a:endParaRPr>
          </a:p>
        </p:txBody>
      </p:sp>
      <p:sp>
        <p:nvSpPr>
          <p:cNvPr id="116" name="Google Shape;116;p3"/>
          <p:cNvSpPr txBox="1"/>
          <p:nvPr>
            <p:ph idx="1" type="body"/>
          </p:nvPr>
        </p:nvSpPr>
        <p:spPr>
          <a:xfrm>
            <a:off x="685800" y="2810013"/>
            <a:ext cx="5874026" cy="3514587"/>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2200"/>
              <a:buNone/>
            </a:pPr>
            <a:r>
              <a:rPr lang="it-IT" sz="2200"/>
              <a:t>Nella Città Metropolitana di Venezia, ATER è proprietaria di </a:t>
            </a:r>
            <a:r>
              <a:rPr b="1" lang="it-IT" sz="2200"/>
              <a:t>9.747 alloggi.</a:t>
            </a:r>
            <a:endParaRPr/>
          </a:p>
          <a:p>
            <a:pPr indent="0" lvl="0" marL="0" rtl="0" algn="l">
              <a:lnSpc>
                <a:spcPct val="120000"/>
              </a:lnSpc>
              <a:spcBef>
                <a:spcPts val="1000"/>
              </a:spcBef>
              <a:spcAft>
                <a:spcPts val="0"/>
              </a:spcAft>
              <a:buClr>
                <a:schemeClr val="lt1"/>
              </a:buClr>
              <a:buSzPts val="2200"/>
              <a:buNone/>
            </a:pPr>
            <a:r>
              <a:rPr lang="it-IT" sz="2200"/>
              <a:t>Oltre la metà degli alloggi sono localizzati nel </a:t>
            </a:r>
            <a:r>
              <a:rPr b="1" lang="it-IT" sz="2200"/>
              <a:t>Comune di Venezia.</a:t>
            </a:r>
            <a:endParaRPr/>
          </a:p>
          <a:p>
            <a:pPr indent="-127000" lvl="0" marL="228600" rtl="0" algn="l">
              <a:lnSpc>
                <a:spcPct val="120000"/>
              </a:lnSpc>
              <a:spcBef>
                <a:spcPts val="1000"/>
              </a:spcBef>
              <a:spcAft>
                <a:spcPts val="0"/>
              </a:spcAft>
              <a:buClr>
                <a:schemeClr val="lt1"/>
              </a:buClr>
              <a:buSzPts val="1600"/>
              <a:buNone/>
            </a:pPr>
            <a:r>
              <a:t/>
            </a:r>
            <a:endParaRPr/>
          </a:p>
        </p:txBody>
      </p:sp>
      <p:pic>
        <p:nvPicPr>
          <p:cNvPr descr="Immagine che contiene schermata, linea, Parallelo, design&#10;&#10;Il contenuto generato dall&amp;#39;IA potrebbe non essere corretto." id="117" name="Google Shape;117;p3"/>
          <p:cNvPicPr preferRelativeResize="0"/>
          <p:nvPr/>
        </p:nvPicPr>
        <p:blipFill rotWithShape="1">
          <a:blip r:embed="rId4">
            <a:alphaModFix/>
          </a:blip>
          <a:srcRect b="1" l="8161" r="1" t="0"/>
          <a:stretch/>
        </p:blipFill>
        <p:spPr>
          <a:xfrm rot="171272">
            <a:off x="7684579" y="2480246"/>
            <a:ext cx="3582518" cy="1895898"/>
          </a:xfrm>
          <a:prstGeom prst="rect">
            <a:avLst/>
          </a:prstGeom>
          <a:noFill/>
          <a:ln>
            <a:noFill/>
          </a:ln>
        </p:spPr>
      </p:pic>
      <p:sp>
        <p:nvSpPr>
          <p:cNvPr id="118" name="Google Shape;118;p3"/>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22" name="Shape 122"/>
        <p:cNvGrpSpPr/>
        <p:nvPr/>
      </p:nvGrpSpPr>
      <p:grpSpPr>
        <a:xfrm>
          <a:off x="0" y="0"/>
          <a:ext cx="0" cy="0"/>
          <a:chOff x="0" y="0"/>
          <a:chExt cx="0" cy="0"/>
        </a:xfrm>
      </p:grpSpPr>
      <p:sp>
        <p:nvSpPr>
          <p:cNvPr id="123" name="Google Shape;123;p4"/>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24" name="Google Shape;124;p4"/>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25" name="Google Shape;125;p4"/>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26" name="Google Shape;126;p4"/>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 Policromia, diagramma&#10;&#10;Il contenuto generato dall&amp;#39;IA potrebbe non essere corretto." id="127" name="Google Shape;127;p4"/>
          <p:cNvPicPr preferRelativeResize="0"/>
          <p:nvPr/>
        </p:nvPicPr>
        <p:blipFill rotWithShape="1">
          <a:blip r:embed="rId4">
            <a:alphaModFix/>
          </a:blip>
          <a:srcRect b="0" l="0" r="0" t="0"/>
          <a:stretch/>
        </p:blipFill>
        <p:spPr>
          <a:xfrm rot="150339">
            <a:off x="5129482" y="1805313"/>
            <a:ext cx="6245132" cy="3381545"/>
          </a:xfrm>
          <a:prstGeom prst="rect">
            <a:avLst/>
          </a:prstGeom>
          <a:noFill/>
          <a:ln>
            <a:noFill/>
          </a:ln>
        </p:spPr>
      </p:pic>
      <p:sp>
        <p:nvSpPr>
          <p:cNvPr id="128" name="Google Shape;128;p4"/>
          <p:cNvSpPr txBox="1"/>
          <p:nvPr>
            <p:ph type="title"/>
          </p:nvPr>
        </p:nvSpPr>
        <p:spPr>
          <a:xfrm>
            <a:off x="685800" y="339291"/>
            <a:ext cx="5192486" cy="1713651"/>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000000"/>
              </a:buClr>
              <a:buSzPts val="3200"/>
              <a:buFont typeface="Libre Franklin Black"/>
              <a:buNone/>
            </a:pPr>
            <a:r>
              <a:rPr b="1" i="0" lang="it-IT" sz="3200">
                <a:latin typeface="Libre Franklin Black"/>
                <a:ea typeface="Libre Franklin Black"/>
                <a:cs typeface="Libre Franklin Black"/>
                <a:sym typeface="Libre Franklin Black"/>
              </a:rPr>
              <a:t>Patrimonio sfitto per localizzazione al 31.12.2024</a:t>
            </a:r>
            <a:endParaRPr sz="3200">
              <a:latin typeface="Libre Franklin Black"/>
              <a:ea typeface="Libre Franklin Black"/>
              <a:cs typeface="Libre Franklin Black"/>
              <a:sym typeface="Libre Franklin Black"/>
            </a:endParaRPr>
          </a:p>
        </p:txBody>
      </p:sp>
      <p:sp>
        <p:nvSpPr>
          <p:cNvPr id="129" name="Google Shape;129;p4"/>
          <p:cNvSpPr txBox="1"/>
          <p:nvPr>
            <p:ph idx="1" type="body"/>
          </p:nvPr>
        </p:nvSpPr>
        <p:spPr>
          <a:xfrm>
            <a:off x="685800" y="2820255"/>
            <a:ext cx="3626294" cy="350434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2200"/>
              <a:buNone/>
            </a:pPr>
            <a:r>
              <a:rPr lang="it-IT" sz="2200"/>
              <a:t>Gli alloggi sfitti sono </a:t>
            </a:r>
            <a:r>
              <a:rPr b="1" lang="it-IT" sz="2200"/>
              <a:t>2.555</a:t>
            </a:r>
            <a:r>
              <a:rPr lang="it-IT" sz="2200"/>
              <a:t>, pari al 26% del patrimonio di proprietà.  </a:t>
            </a:r>
            <a:endParaRPr/>
          </a:p>
          <a:p>
            <a:pPr indent="0" lvl="0" marL="0" rtl="0" algn="l">
              <a:lnSpc>
                <a:spcPct val="120000"/>
              </a:lnSpc>
              <a:spcBef>
                <a:spcPts val="1000"/>
              </a:spcBef>
              <a:spcAft>
                <a:spcPts val="0"/>
              </a:spcAft>
              <a:buClr>
                <a:schemeClr val="lt1"/>
              </a:buClr>
              <a:buSzPts val="2200"/>
              <a:buNone/>
            </a:pPr>
            <a:r>
              <a:rPr lang="it-IT" sz="2200"/>
              <a:t>Nel Comune di Venezia, questa soglia si alza </a:t>
            </a:r>
            <a:r>
              <a:rPr b="1" lang="it-IT" sz="2200"/>
              <a:t>fino al 31%, 1.586 alloggi</a:t>
            </a:r>
            <a:r>
              <a:rPr lang="it-IT" sz="2200"/>
              <a:t>.</a:t>
            </a:r>
            <a:endParaRPr sz="2200"/>
          </a:p>
          <a:p>
            <a:pPr indent="-127000" lvl="0" marL="228600" rtl="0" algn="l">
              <a:lnSpc>
                <a:spcPct val="120000"/>
              </a:lnSpc>
              <a:spcBef>
                <a:spcPts val="1000"/>
              </a:spcBef>
              <a:spcAft>
                <a:spcPts val="0"/>
              </a:spcAft>
              <a:buClr>
                <a:schemeClr val="lt1"/>
              </a:buClr>
              <a:buSzPts val="1600"/>
              <a:buNone/>
            </a:pPr>
            <a:r>
              <a:t/>
            </a:r>
            <a:endParaRPr/>
          </a:p>
        </p:txBody>
      </p:sp>
      <p:sp>
        <p:nvSpPr>
          <p:cNvPr id="130" name="Google Shape;130;p4"/>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34" name="Shape 134"/>
        <p:cNvGrpSpPr/>
        <p:nvPr/>
      </p:nvGrpSpPr>
      <p:grpSpPr>
        <a:xfrm>
          <a:off x="0" y="0"/>
          <a:ext cx="0" cy="0"/>
          <a:chOff x="0" y="0"/>
          <a:chExt cx="0" cy="0"/>
        </a:xfrm>
      </p:grpSpPr>
      <p:sp>
        <p:nvSpPr>
          <p:cNvPr id="135" name="Google Shape;135;p5"/>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36" name="Google Shape;136;p5"/>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37" name="Google Shape;137;p5"/>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38" name="Google Shape;138;p5"/>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linea, Diagramma&#10;&#10;Il contenuto generato dall&amp;#39;IA potrebbe non essere corretto." id="139" name="Google Shape;139;p5"/>
          <p:cNvPicPr preferRelativeResize="0"/>
          <p:nvPr/>
        </p:nvPicPr>
        <p:blipFill rotWithShape="1">
          <a:blip r:embed="rId4">
            <a:alphaModFix/>
          </a:blip>
          <a:srcRect b="0" l="0" r="0" t="0"/>
          <a:stretch/>
        </p:blipFill>
        <p:spPr>
          <a:xfrm rot="150339">
            <a:off x="5129482" y="1981640"/>
            <a:ext cx="6245132" cy="3028890"/>
          </a:xfrm>
          <a:prstGeom prst="rect">
            <a:avLst/>
          </a:prstGeom>
          <a:noFill/>
          <a:ln>
            <a:noFill/>
          </a:ln>
        </p:spPr>
      </p:pic>
      <p:sp>
        <p:nvSpPr>
          <p:cNvPr id="140" name="Google Shape;140;p5"/>
          <p:cNvSpPr txBox="1"/>
          <p:nvPr>
            <p:ph type="title"/>
          </p:nvPr>
        </p:nvSpPr>
        <p:spPr>
          <a:xfrm>
            <a:off x="685800" y="688784"/>
            <a:ext cx="6040518" cy="1725941"/>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000000"/>
              </a:buClr>
              <a:buSzPts val="3200"/>
              <a:buFont typeface="Libre Franklin Black"/>
              <a:buNone/>
            </a:pPr>
            <a:r>
              <a:rPr b="1" i="0" lang="it-IT" sz="3200"/>
              <a:t>Patrimonio di proprietà ATER affittato</a:t>
            </a:r>
            <a:endParaRPr sz="3200"/>
          </a:p>
        </p:txBody>
      </p:sp>
      <p:sp>
        <p:nvSpPr>
          <p:cNvPr id="141" name="Google Shape;141;p5"/>
          <p:cNvSpPr txBox="1"/>
          <p:nvPr>
            <p:ph idx="1" type="body"/>
          </p:nvPr>
        </p:nvSpPr>
        <p:spPr>
          <a:xfrm>
            <a:off x="685800" y="2820255"/>
            <a:ext cx="3626294" cy="350434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2200"/>
              <a:buNone/>
            </a:pPr>
            <a:r>
              <a:rPr lang="it-IT" sz="2200"/>
              <a:t>Negli ultimi 16 anni, il patrimonio abitativo di Ater è rimasto sostanzialmente stabile, formato da poco meno di 10.000 alloggi.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45" name="Shape 145"/>
        <p:cNvGrpSpPr/>
        <p:nvPr/>
      </p:nvGrpSpPr>
      <p:grpSpPr>
        <a:xfrm>
          <a:off x="0" y="0"/>
          <a:ext cx="0" cy="0"/>
          <a:chOff x="0" y="0"/>
          <a:chExt cx="0" cy="0"/>
        </a:xfrm>
      </p:grpSpPr>
      <p:sp>
        <p:nvSpPr>
          <p:cNvPr id="146" name="Google Shape;146;p6"/>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47" name="Google Shape;147;p6"/>
          <p:cNvSpPr/>
          <p:nvPr/>
        </p:nvSpPr>
        <p:spPr>
          <a:xfrm>
            <a:off x="0" y="0"/>
            <a:ext cx="12192000" cy="2401295"/>
          </a:xfrm>
          <a:custGeom>
            <a:rect b="b" l="l" r="r" t="t"/>
            <a:pathLst>
              <a:path extrusionOk="0" h="2401295" w="12192000">
                <a:moveTo>
                  <a:pt x="0" y="0"/>
                </a:moveTo>
                <a:lnTo>
                  <a:pt x="12192000" y="0"/>
                </a:lnTo>
                <a:lnTo>
                  <a:pt x="12192000" y="2262228"/>
                </a:lnTo>
                <a:lnTo>
                  <a:pt x="12187428" y="2262896"/>
                </a:lnTo>
                <a:cubicBezTo>
                  <a:pt x="12175466" y="2262888"/>
                  <a:pt x="12162312" y="2261278"/>
                  <a:pt x="12154355" y="2267516"/>
                </a:cubicBezTo>
                <a:lnTo>
                  <a:pt x="12114359" y="2279772"/>
                </a:lnTo>
                <a:cubicBezTo>
                  <a:pt x="12075069" y="2284622"/>
                  <a:pt x="11968426" y="2291762"/>
                  <a:pt x="11918614" y="2296618"/>
                </a:cubicBezTo>
                <a:cubicBezTo>
                  <a:pt x="11880597" y="2300618"/>
                  <a:pt x="11847624" y="2311097"/>
                  <a:pt x="11815487" y="2308905"/>
                </a:cubicBezTo>
                <a:cubicBezTo>
                  <a:pt x="11802378" y="2315881"/>
                  <a:pt x="11790041" y="2319357"/>
                  <a:pt x="11778165" y="2311873"/>
                </a:cubicBezTo>
                <a:cubicBezTo>
                  <a:pt x="11742553" y="2320519"/>
                  <a:pt x="11736280" y="2331858"/>
                  <a:pt x="11671329" y="2337810"/>
                </a:cubicBezTo>
                <a:cubicBezTo>
                  <a:pt x="11657629" y="2338121"/>
                  <a:pt x="11616110" y="2333320"/>
                  <a:pt x="11594775" y="2337831"/>
                </a:cubicBezTo>
                <a:cubicBezTo>
                  <a:pt x="11546068" y="2343032"/>
                  <a:pt x="11429033" y="2337623"/>
                  <a:pt x="11379086" y="2369019"/>
                </a:cubicBezTo>
                <a:cubicBezTo>
                  <a:pt x="11334159" y="2376875"/>
                  <a:pt x="11278142" y="2372212"/>
                  <a:pt x="11221749" y="2380739"/>
                </a:cubicBezTo>
                <a:cubicBezTo>
                  <a:pt x="11158708" y="2382269"/>
                  <a:pt x="11020097" y="2376287"/>
                  <a:pt x="10996653" y="2371440"/>
                </a:cubicBezTo>
                <a:cubicBezTo>
                  <a:pt x="10982150" y="2370634"/>
                  <a:pt x="10931890" y="2380827"/>
                  <a:pt x="10912235" y="2389968"/>
                </a:cubicBezTo>
                <a:cubicBezTo>
                  <a:pt x="10885398" y="2394030"/>
                  <a:pt x="10850832" y="2394410"/>
                  <a:pt x="10835633" y="2395810"/>
                </a:cubicBezTo>
                <a:lnTo>
                  <a:pt x="10821038" y="2398367"/>
                </a:lnTo>
                <a:cubicBezTo>
                  <a:pt x="10808008" y="2398266"/>
                  <a:pt x="10801949" y="2406793"/>
                  <a:pt x="10757451" y="2395202"/>
                </a:cubicBezTo>
                <a:cubicBezTo>
                  <a:pt x="10695759" y="2367816"/>
                  <a:pt x="10604694" y="2365758"/>
                  <a:pt x="10554052" y="2328825"/>
                </a:cubicBezTo>
                <a:cubicBezTo>
                  <a:pt x="10500506" y="2316498"/>
                  <a:pt x="10472909" y="2291246"/>
                  <a:pt x="10432944" y="2278457"/>
                </a:cubicBezTo>
                <a:cubicBezTo>
                  <a:pt x="10373231" y="2260636"/>
                  <a:pt x="10352854" y="2253139"/>
                  <a:pt x="10314272" y="2252083"/>
                </a:cubicBezTo>
                <a:cubicBezTo>
                  <a:pt x="10295649" y="2263181"/>
                  <a:pt x="10179424" y="2212893"/>
                  <a:pt x="10149756" y="2203372"/>
                </a:cubicBezTo>
                <a:lnTo>
                  <a:pt x="10133939" y="2195206"/>
                </a:lnTo>
                <a:cubicBezTo>
                  <a:pt x="10113508" y="2187093"/>
                  <a:pt x="10058004" y="2162303"/>
                  <a:pt x="10027169" y="2154689"/>
                </a:cubicBezTo>
                <a:cubicBezTo>
                  <a:pt x="9986373" y="2150618"/>
                  <a:pt x="9970026" y="2157324"/>
                  <a:pt x="9904781" y="2142477"/>
                </a:cubicBezTo>
                <a:cubicBezTo>
                  <a:pt x="9883031" y="2140352"/>
                  <a:pt x="9849920" y="2147346"/>
                  <a:pt x="9818432" y="2147267"/>
                </a:cubicBezTo>
                <a:cubicBezTo>
                  <a:pt x="9778153" y="2143325"/>
                  <a:pt x="9754866" y="2158434"/>
                  <a:pt x="9715853" y="2142000"/>
                </a:cubicBezTo>
                <a:lnTo>
                  <a:pt x="9478478" y="2133283"/>
                </a:lnTo>
                <a:lnTo>
                  <a:pt x="9473084" y="2134027"/>
                </a:lnTo>
                <a:lnTo>
                  <a:pt x="9348338" y="2135775"/>
                </a:lnTo>
                <a:cubicBezTo>
                  <a:pt x="9335211" y="2139291"/>
                  <a:pt x="9322404" y="2138820"/>
                  <a:pt x="9317108" y="2139620"/>
                </a:cubicBezTo>
                <a:lnTo>
                  <a:pt x="9316564" y="2140576"/>
                </a:lnTo>
                <a:lnTo>
                  <a:pt x="9249142" y="2123844"/>
                </a:lnTo>
                <a:lnTo>
                  <a:pt x="9196066" y="2108535"/>
                </a:lnTo>
                <a:cubicBezTo>
                  <a:pt x="9190862" y="2105839"/>
                  <a:pt x="9186125" y="2102610"/>
                  <a:pt x="9182090" y="2098653"/>
                </a:cubicBezTo>
                <a:cubicBezTo>
                  <a:pt x="9139653" y="2071867"/>
                  <a:pt x="9071021" y="2084433"/>
                  <a:pt x="8911903" y="2057646"/>
                </a:cubicBezTo>
                <a:cubicBezTo>
                  <a:pt x="8879561" y="2039583"/>
                  <a:pt x="8830973" y="2055511"/>
                  <a:pt x="8786230" y="2041547"/>
                </a:cubicBezTo>
                <a:cubicBezTo>
                  <a:pt x="8728356" y="2034611"/>
                  <a:pt x="8679135" y="2034403"/>
                  <a:pt x="8624741" y="2029639"/>
                </a:cubicBezTo>
                <a:cubicBezTo>
                  <a:pt x="8566018" y="2023791"/>
                  <a:pt x="8474712" y="2009670"/>
                  <a:pt x="8433895" y="2006458"/>
                </a:cubicBezTo>
                <a:cubicBezTo>
                  <a:pt x="8411898" y="2005377"/>
                  <a:pt x="8413482" y="2011365"/>
                  <a:pt x="8379838" y="2010365"/>
                </a:cubicBezTo>
                <a:cubicBezTo>
                  <a:pt x="8347941" y="1993320"/>
                  <a:pt x="8300068" y="2014971"/>
                  <a:pt x="8260604" y="1992586"/>
                </a:cubicBezTo>
                <a:cubicBezTo>
                  <a:pt x="8245905" y="1986361"/>
                  <a:pt x="8199251" y="1979386"/>
                  <a:pt x="8189733" y="1985551"/>
                </a:cubicBezTo>
                <a:cubicBezTo>
                  <a:pt x="8179862" y="1985638"/>
                  <a:pt x="8168776" y="1981141"/>
                  <a:pt x="8163540" y="1988537"/>
                </a:cubicBezTo>
                <a:cubicBezTo>
                  <a:pt x="8155220" y="1997113"/>
                  <a:pt x="8122695" y="1976608"/>
                  <a:pt x="8126468" y="1988901"/>
                </a:cubicBezTo>
                <a:lnTo>
                  <a:pt x="8000268" y="1990885"/>
                </a:lnTo>
                <a:lnTo>
                  <a:pt x="7959483" y="1985782"/>
                </a:lnTo>
                <a:lnTo>
                  <a:pt x="7953628" y="1984617"/>
                </a:lnTo>
                <a:lnTo>
                  <a:pt x="7901019" y="1971965"/>
                </a:lnTo>
                <a:cubicBezTo>
                  <a:pt x="7878802" y="1956055"/>
                  <a:pt x="7842297" y="1955886"/>
                  <a:pt x="7812936" y="1947847"/>
                </a:cubicBezTo>
                <a:lnTo>
                  <a:pt x="7732190" y="1927169"/>
                </a:lnTo>
                <a:lnTo>
                  <a:pt x="7678276" y="1920855"/>
                </a:lnTo>
                <a:lnTo>
                  <a:pt x="7655497" y="1913714"/>
                </a:lnTo>
                <a:cubicBezTo>
                  <a:pt x="7639161" y="1911029"/>
                  <a:pt x="7577449" y="1909745"/>
                  <a:pt x="7551687" y="1912613"/>
                </a:cubicBezTo>
                <a:cubicBezTo>
                  <a:pt x="7529853" y="1915427"/>
                  <a:pt x="7534209" y="1925977"/>
                  <a:pt x="7500925" y="1930924"/>
                </a:cubicBezTo>
                <a:cubicBezTo>
                  <a:pt x="7466644" y="1919746"/>
                  <a:pt x="7423194" y="1949531"/>
                  <a:pt x="7380560" y="1934424"/>
                </a:cubicBezTo>
                <a:cubicBezTo>
                  <a:pt x="7365038" y="1930881"/>
                  <a:pt x="7317938" y="1932231"/>
                  <a:pt x="7309614" y="1939987"/>
                </a:cubicBezTo>
                <a:cubicBezTo>
                  <a:pt x="7299913" y="1941814"/>
                  <a:pt x="7288240" y="1939336"/>
                  <a:pt x="7284338" y="1947550"/>
                </a:cubicBezTo>
                <a:cubicBezTo>
                  <a:pt x="7277604" y="1957469"/>
                  <a:pt x="7107106" y="1832529"/>
                  <a:pt x="7112901" y="1843979"/>
                </a:cubicBezTo>
                <a:cubicBezTo>
                  <a:pt x="7087729" y="1834079"/>
                  <a:pt x="6849056" y="1756738"/>
                  <a:pt x="6828984" y="1762183"/>
                </a:cubicBezTo>
                <a:lnTo>
                  <a:pt x="6204418" y="1570349"/>
                </a:lnTo>
                <a:lnTo>
                  <a:pt x="3418260" y="1049412"/>
                </a:lnTo>
                <a:lnTo>
                  <a:pt x="2509997" y="958822"/>
                </a:lnTo>
                <a:lnTo>
                  <a:pt x="2508995" y="958423"/>
                </a:lnTo>
                <a:cubicBezTo>
                  <a:pt x="2477790" y="921138"/>
                  <a:pt x="2463257" y="944198"/>
                  <a:pt x="2424909" y="933150"/>
                </a:cubicBezTo>
                <a:cubicBezTo>
                  <a:pt x="2384842" y="916507"/>
                  <a:pt x="2318581" y="871004"/>
                  <a:pt x="2273752" y="875350"/>
                </a:cubicBezTo>
                <a:lnTo>
                  <a:pt x="2248113" y="861965"/>
                </a:lnTo>
                <a:cubicBezTo>
                  <a:pt x="2240669" y="836062"/>
                  <a:pt x="2219557" y="858951"/>
                  <a:pt x="2194956" y="836227"/>
                </a:cubicBezTo>
                <a:cubicBezTo>
                  <a:pt x="2160792" y="833299"/>
                  <a:pt x="2060029" y="814649"/>
                  <a:pt x="2024005" y="815554"/>
                </a:cubicBezTo>
                <a:cubicBezTo>
                  <a:pt x="2019057" y="802961"/>
                  <a:pt x="1996088" y="815897"/>
                  <a:pt x="1980800" y="822703"/>
                </a:cubicBezTo>
                <a:cubicBezTo>
                  <a:pt x="1864758" y="829356"/>
                  <a:pt x="1765024" y="801179"/>
                  <a:pt x="1733238" y="809719"/>
                </a:cubicBezTo>
                <a:cubicBezTo>
                  <a:pt x="1651146" y="810948"/>
                  <a:pt x="1450148" y="832760"/>
                  <a:pt x="1388954" y="830009"/>
                </a:cubicBezTo>
                <a:cubicBezTo>
                  <a:pt x="1342837" y="837343"/>
                  <a:pt x="1218481" y="812350"/>
                  <a:pt x="1133245" y="803521"/>
                </a:cubicBezTo>
                <a:cubicBezTo>
                  <a:pt x="1051750" y="789055"/>
                  <a:pt x="1078655" y="807725"/>
                  <a:pt x="1026791" y="802701"/>
                </a:cubicBezTo>
                <a:cubicBezTo>
                  <a:pt x="1007125" y="787895"/>
                  <a:pt x="875767" y="809029"/>
                  <a:pt x="833545" y="801351"/>
                </a:cubicBezTo>
                <a:cubicBezTo>
                  <a:pt x="742331" y="828973"/>
                  <a:pt x="703084" y="801412"/>
                  <a:pt x="631576" y="801805"/>
                </a:cubicBezTo>
                <a:cubicBezTo>
                  <a:pt x="598969" y="794081"/>
                  <a:pt x="578952" y="794231"/>
                  <a:pt x="542046" y="803532"/>
                </a:cubicBezTo>
                <a:cubicBezTo>
                  <a:pt x="487002" y="800808"/>
                  <a:pt x="391655" y="785160"/>
                  <a:pt x="301314" y="785458"/>
                </a:cubicBezTo>
                <a:cubicBezTo>
                  <a:pt x="200876" y="792080"/>
                  <a:pt x="157588" y="811818"/>
                  <a:pt x="0" y="805324"/>
                </a:cubicBez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48" name="Google Shape;148;p6"/>
          <p:cNvSpPr/>
          <p:nvPr/>
        </p:nvSpPr>
        <p:spPr>
          <a:xfrm rot="158073">
            <a:off x="4851872" y="821036"/>
            <a:ext cx="6800350" cy="5350101"/>
          </a:xfrm>
          <a:prstGeom prst="rect">
            <a:avLst/>
          </a:prstGeom>
          <a:solidFill>
            <a:srgbClr val="EFEEE9"/>
          </a:solidFill>
          <a:ln>
            <a:noFill/>
          </a:ln>
          <a:effectLst>
            <a:outerShdw blurRad="63500" rotWithShape="0" algn="tl">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49" name="Google Shape;149;p6"/>
          <p:cNvSpPr/>
          <p:nvPr/>
        </p:nvSpPr>
        <p:spPr>
          <a:xfrm rot="89121">
            <a:off x="4946130" y="900347"/>
            <a:ext cx="6591734" cy="5205656"/>
          </a:xfrm>
          <a:custGeom>
            <a:rect b="b" l="l" r="r" t="t"/>
            <a:pathLst>
              <a:path extrusionOk="0" h="5205656" w="6591734">
                <a:moveTo>
                  <a:pt x="6567823" y="122556"/>
                </a:moveTo>
                <a:cubicBezTo>
                  <a:pt x="6580239" y="129975"/>
                  <a:pt x="6582222" y="131985"/>
                  <a:pt x="6589265" y="144493"/>
                </a:cubicBezTo>
                <a:lnTo>
                  <a:pt x="6591734" y="162310"/>
                </a:lnTo>
                <a:cubicBezTo>
                  <a:pt x="6587703" y="369196"/>
                  <a:pt x="6580519" y="730319"/>
                  <a:pt x="6571752" y="1168512"/>
                </a:cubicBezTo>
                <a:cubicBezTo>
                  <a:pt x="6571589" y="1176682"/>
                  <a:pt x="6571425" y="1184852"/>
                  <a:pt x="6571262" y="1193022"/>
                </a:cubicBezTo>
                <a:cubicBezTo>
                  <a:pt x="6571266" y="1193029"/>
                  <a:pt x="6571269" y="1193037"/>
                  <a:pt x="6571273" y="1193044"/>
                </a:cubicBezTo>
                <a:lnTo>
                  <a:pt x="6491514" y="5169079"/>
                </a:lnTo>
                <a:cubicBezTo>
                  <a:pt x="6491046" y="5189483"/>
                  <a:pt x="6510894" y="5208439"/>
                  <a:pt x="6453578" y="5205318"/>
                </a:cubicBezTo>
                <a:cubicBezTo>
                  <a:pt x="5108322" y="5132065"/>
                  <a:pt x="2209491" y="5111332"/>
                  <a:pt x="87448" y="5064339"/>
                </a:cubicBezTo>
                <a:cubicBezTo>
                  <a:pt x="40819" y="5064158"/>
                  <a:pt x="-1307" y="4978827"/>
                  <a:pt x="32" y="4946661"/>
                </a:cubicBezTo>
                <a:cubicBezTo>
                  <a:pt x="32" y="4946660"/>
                  <a:pt x="14277" y="4882988"/>
                  <a:pt x="14277" y="4882987"/>
                </a:cubicBezTo>
                <a:lnTo>
                  <a:pt x="98039" y="113570"/>
                </a:lnTo>
                <a:cubicBezTo>
                  <a:pt x="98461" y="95952"/>
                  <a:pt x="80714" y="-192"/>
                  <a:pt x="92654" y="1"/>
                </a:cubicBezTo>
                <a:lnTo>
                  <a:pt x="574607" y="9669"/>
                </a:lnTo>
                <a:lnTo>
                  <a:pt x="3087461" y="56509"/>
                </a:lnTo>
                <a:lnTo>
                  <a:pt x="6567823" y="122556"/>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pic>
        <p:nvPicPr>
          <p:cNvPr descr="Immagine che contiene schermata, testo, linea, design&#10;&#10;Il contenuto generato dall&amp;#39;IA potrebbe non essere corretto." id="150" name="Google Shape;150;p6"/>
          <p:cNvPicPr preferRelativeResize="0"/>
          <p:nvPr/>
        </p:nvPicPr>
        <p:blipFill rotWithShape="1">
          <a:blip r:embed="rId4">
            <a:alphaModFix/>
          </a:blip>
          <a:srcRect b="0" l="0" r="0" t="0"/>
          <a:stretch/>
        </p:blipFill>
        <p:spPr>
          <a:xfrm rot="150339">
            <a:off x="5129482" y="2051943"/>
            <a:ext cx="6245132" cy="2888285"/>
          </a:xfrm>
          <a:prstGeom prst="rect">
            <a:avLst/>
          </a:prstGeom>
          <a:noFill/>
          <a:ln>
            <a:noFill/>
          </a:ln>
        </p:spPr>
      </p:pic>
      <p:sp>
        <p:nvSpPr>
          <p:cNvPr id="151" name="Google Shape;151;p6"/>
          <p:cNvSpPr txBox="1"/>
          <p:nvPr>
            <p:ph type="title"/>
          </p:nvPr>
        </p:nvSpPr>
        <p:spPr>
          <a:xfrm>
            <a:off x="685800" y="670232"/>
            <a:ext cx="6485520" cy="1728029"/>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400"/>
              <a:buFont typeface="Libre Franklin Black"/>
              <a:buNone/>
            </a:pPr>
            <a:r>
              <a:rPr b="1" i="0" lang="it-IT" sz="3400"/>
              <a:t>Patrimonio di proprietà ATER sfitto</a:t>
            </a:r>
            <a:endParaRPr/>
          </a:p>
        </p:txBody>
      </p:sp>
      <p:sp>
        <p:nvSpPr>
          <p:cNvPr id="152" name="Google Shape;152;p6"/>
          <p:cNvSpPr txBox="1"/>
          <p:nvPr>
            <p:ph idx="1" type="body"/>
          </p:nvPr>
        </p:nvSpPr>
        <p:spPr>
          <a:xfrm>
            <a:off x="685800" y="2820255"/>
            <a:ext cx="3626294" cy="3504345"/>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chemeClr val="lt1"/>
              </a:buClr>
              <a:buSzPts val="2200"/>
              <a:buNone/>
            </a:pPr>
            <a:r>
              <a:rPr lang="it-IT" sz="2200"/>
              <a:t>E’ drasticamente calato invece il patrimonio affittato, 7.192 alloggi nel 2024, con una perdita secca di oltre 2.000 alloggi rispetto al 2009.</a:t>
            </a:r>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56" name="Shape 156"/>
        <p:cNvGrpSpPr/>
        <p:nvPr/>
      </p:nvGrpSpPr>
      <p:grpSpPr>
        <a:xfrm>
          <a:off x="0" y="0"/>
          <a:ext cx="0" cy="0"/>
          <a:chOff x="0" y="0"/>
          <a:chExt cx="0" cy="0"/>
        </a:xfrm>
      </p:grpSpPr>
      <p:sp>
        <p:nvSpPr>
          <p:cNvPr id="157" name="Google Shape;157;p7"/>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58" name="Google Shape;158;p7"/>
          <p:cNvSpPr/>
          <p:nvPr/>
        </p:nvSpPr>
        <p:spPr>
          <a:xfrm>
            <a:off x="0" y="0"/>
            <a:ext cx="12192000" cy="2179475"/>
          </a:xfrm>
          <a:custGeom>
            <a:rect b="b" l="l" r="r" t="t"/>
            <a:pathLst>
              <a:path extrusionOk="0" h="2240205" w="12192000">
                <a:moveTo>
                  <a:pt x="0" y="0"/>
                </a:moveTo>
                <a:lnTo>
                  <a:pt x="12192000" y="0"/>
                </a:lnTo>
                <a:lnTo>
                  <a:pt x="12192000" y="751299"/>
                </a:lnTo>
                <a:cubicBezTo>
                  <a:pt x="12034412" y="757358"/>
                  <a:pt x="11991124" y="738944"/>
                  <a:pt x="11890686" y="732766"/>
                </a:cubicBezTo>
                <a:cubicBezTo>
                  <a:pt x="11800345" y="732488"/>
                  <a:pt x="11704998" y="747086"/>
                  <a:pt x="11649954" y="749628"/>
                </a:cubicBezTo>
                <a:cubicBezTo>
                  <a:pt x="11613048" y="740951"/>
                  <a:pt x="11593031" y="740811"/>
                  <a:pt x="11560424" y="748017"/>
                </a:cubicBezTo>
                <a:cubicBezTo>
                  <a:pt x="11488916" y="747650"/>
                  <a:pt x="11449669" y="773362"/>
                  <a:pt x="11358455" y="747593"/>
                </a:cubicBezTo>
                <a:cubicBezTo>
                  <a:pt x="11316233" y="754756"/>
                  <a:pt x="11184875" y="735040"/>
                  <a:pt x="11165209" y="748852"/>
                </a:cubicBezTo>
                <a:cubicBezTo>
                  <a:pt x="11113345" y="753539"/>
                  <a:pt x="11140250" y="736122"/>
                  <a:pt x="11058755" y="749617"/>
                </a:cubicBezTo>
                <a:cubicBezTo>
                  <a:pt x="10973519" y="757854"/>
                  <a:pt x="10849163" y="781170"/>
                  <a:pt x="10803046" y="774328"/>
                </a:cubicBezTo>
                <a:cubicBezTo>
                  <a:pt x="10741852" y="776895"/>
                  <a:pt x="10540854" y="756546"/>
                  <a:pt x="10458762" y="755400"/>
                </a:cubicBezTo>
                <a:cubicBezTo>
                  <a:pt x="10426976" y="747433"/>
                  <a:pt x="10327242" y="773719"/>
                  <a:pt x="10211200" y="767513"/>
                </a:cubicBezTo>
                <a:cubicBezTo>
                  <a:pt x="10195912" y="761163"/>
                  <a:pt x="10172943" y="749095"/>
                  <a:pt x="10167995" y="760843"/>
                </a:cubicBezTo>
                <a:cubicBezTo>
                  <a:pt x="10131971" y="759999"/>
                  <a:pt x="10031208" y="777398"/>
                  <a:pt x="9997044" y="780129"/>
                </a:cubicBezTo>
                <a:cubicBezTo>
                  <a:pt x="9972443" y="801329"/>
                  <a:pt x="9951331" y="779975"/>
                  <a:pt x="9943887" y="804141"/>
                </a:cubicBezTo>
                <a:lnTo>
                  <a:pt x="9918248" y="816628"/>
                </a:lnTo>
                <a:cubicBezTo>
                  <a:pt x="9873419" y="812573"/>
                  <a:pt x="9807158" y="855024"/>
                  <a:pt x="9767091" y="870550"/>
                </a:cubicBezTo>
                <a:cubicBezTo>
                  <a:pt x="9728743" y="880857"/>
                  <a:pt x="9714210" y="859344"/>
                  <a:pt x="9683005" y="894128"/>
                </a:cubicBezTo>
                <a:cubicBezTo>
                  <a:pt x="9638573" y="908150"/>
                  <a:pt x="9553332" y="950611"/>
                  <a:pt x="9500499" y="954680"/>
                </a:cubicBezTo>
                <a:cubicBezTo>
                  <a:pt x="9451943" y="966288"/>
                  <a:pt x="9427947" y="987268"/>
                  <a:pt x="9410017" y="993931"/>
                </a:cubicBezTo>
                <a:cubicBezTo>
                  <a:pt x="9408360" y="990327"/>
                  <a:pt x="9395782" y="990863"/>
                  <a:pt x="9392919" y="994656"/>
                </a:cubicBezTo>
                <a:cubicBezTo>
                  <a:pt x="9369253" y="996908"/>
                  <a:pt x="9294395" y="1002709"/>
                  <a:pt x="9268019" y="1007442"/>
                </a:cubicBezTo>
                <a:lnTo>
                  <a:pt x="9188177" y="1035474"/>
                </a:lnTo>
                <a:cubicBezTo>
                  <a:pt x="9182118" y="1028476"/>
                  <a:pt x="9162516" y="1043719"/>
                  <a:pt x="9155969" y="1046804"/>
                </a:cubicBezTo>
                <a:cubicBezTo>
                  <a:pt x="9154734" y="1041866"/>
                  <a:pt x="9138567" y="1041606"/>
                  <a:pt x="9133985" y="1046450"/>
                </a:cubicBezTo>
                <a:cubicBezTo>
                  <a:pt x="9112169" y="1062778"/>
                  <a:pt x="9019227" y="1027247"/>
                  <a:pt x="9003462" y="1042406"/>
                </a:cubicBezTo>
                <a:lnTo>
                  <a:pt x="8968445" y="1052169"/>
                </a:lnTo>
                <a:lnTo>
                  <a:pt x="8886001" y="1067468"/>
                </a:lnTo>
                <a:cubicBezTo>
                  <a:pt x="8847384" y="1050046"/>
                  <a:pt x="8863283" y="1068286"/>
                  <a:pt x="8838610" y="1075091"/>
                </a:cubicBezTo>
                <a:cubicBezTo>
                  <a:pt x="8780942" y="1086991"/>
                  <a:pt x="8730608" y="1108943"/>
                  <a:pt x="8665605" y="1110791"/>
                </a:cubicBezTo>
                <a:cubicBezTo>
                  <a:pt x="8590906" y="1106676"/>
                  <a:pt x="8491424" y="1191452"/>
                  <a:pt x="8419755" y="1216260"/>
                </a:cubicBezTo>
                <a:cubicBezTo>
                  <a:pt x="8376553" y="1231214"/>
                  <a:pt x="8414124" y="1215234"/>
                  <a:pt x="8411626" y="1214397"/>
                </a:cubicBezTo>
                <a:cubicBezTo>
                  <a:pt x="8391326" y="1238641"/>
                  <a:pt x="8371389" y="1231045"/>
                  <a:pt x="8363469" y="1246658"/>
                </a:cubicBezTo>
                <a:cubicBezTo>
                  <a:pt x="8322316" y="1258746"/>
                  <a:pt x="8283162" y="1250600"/>
                  <a:pt x="8275497" y="1264396"/>
                </a:cubicBezTo>
                <a:cubicBezTo>
                  <a:pt x="8194123" y="1257316"/>
                  <a:pt x="8141324" y="1289395"/>
                  <a:pt x="8074238" y="1301895"/>
                </a:cubicBezTo>
                <a:cubicBezTo>
                  <a:pt x="8012043" y="1315473"/>
                  <a:pt x="7936376" y="1347185"/>
                  <a:pt x="7902328" y="1345865"/>
                </a:cubicBezTo>
                <a:cubicBezTo>
                  <a:pt x="7876994" y="1370833"/>
                  <a:pt x="7861184" y="1361537"/>
                  <a:pt x="7840612" y="1369373"/>
                </a:cubicBezTo>
                <a:cubicBezTo>
                  <a:pt x="7803208" y="1375918"/>
                  <a:pt x="7836041" y="1389289"/>
                  <a:pt x="7786819" y="1378970"/>
                </a:cubicBezTo>
                <a:cubicBezTo>
                  <a:pt x="7732613" y="1405648"/>
                  <a:pt x="7556449" y="1409729"/>
                  <a:pt x="7548172" y="1417460"/>
                </a:cubicBezTo>
                <a:cubicBezTo>
                  <a:pt x="7520370" y="1413173"/>
                  <a:pt x="7499280" y="1470447"/>
                  <a:pt x="7483437" y="1478152"/>
                </a:cubicBezTo>
                <a:cubicBezTo>
                  <a:pt x="7446517" y="1491067"/>
                  <a:pt x="7432754" y="1502351"/>
                  <a:pt x="7377870" y="1523319"/>
                </a:cubicBezTo>
                <a:cubicBezTo>
                  <a:pt x="7324166" y="1536168"/>
                  <a:pt x="7290459" y="1563749"/>
                  <a:pt x="7230737" y="1562633"/>
                </a:cubicBezTo>
                <a:cubicBezTo>
                  <a:pt x="7229794" y="1566487"/>
                  <a:pt x="7227568" y="1569908"/>
                  <a:pt x="7224458" y="1573008"/>
                </a:cubicBezTo>
                <a:lnTo>
                  <a:pt x="7183121" y="1595162"/>
                </a:lnTo>
                <a:lnTo>
                  <a:pt x="7164601" y="1606490"/>
                </a:lnTo>
                <a:cubicBezTo>
                  <a:pt x="7117444" y="1613299"/>
                  <a:pt x="6961715" y="1629624"/>
                  <a:pt x="6900177" y="1636016"/>
                </a:cubicBezTo>
                <a:cubicBezTo>
                  <a:pt x="6859708" y="1641136"/>
                  <a:pt x="6829973" y="1628753"/>
                  <a:pt x="6795372" y="1644845"/>
                </a:cubicBezTo>
                <a:cubicBezTo>
                  <a:pt x="6757466" y="1649571"/>
                  <a:pt x="6723150" y="1647290"/>
                  <a:pt x="6692251" y="1656357"/>
                </a:cubicBezTo>
                <a:cubicBezTo>
                  <a:pt x="6678032" y="1652894"/>
                  <a:pt x="6665282" y="1652445"/>
                  <a:pt x="6655235" y="1661869"/>
                </a:cubicBezTo>
                <a:cubicBezTo>
                  <a:pt x="6632342" y="1663214"/>
                  <a:pt x="6578001" y="1663494"/>
                  <a:pt x="6554894" y="1664428"/>
                </a:cubicBezTo>
                <a:lnTo>
                  <a:pt x="6516595" y="1667475"/>
                </a:lnTo>
                <a:lnTo>
                  <a:pt x="6508541" y="1668757"/>
                </a:lnTo>
                <a:cubicBezTo>
                  <a:pt x="6495493" y="1671715"/>
                  <a:pt x="6482908" y="1675051"/>
                  <a:pt x="6471012" y="1678604"/>
                </a:cubicBezTo>
                <a:cubicBezTo>
                  <a:pt x="6446928" y="1678425"/>
                  <a:pt x="6395710" y="1665896"/>
                  <a:pt x="6364035" y="1667683"/>
                </a:cubicBezTo>
                <a:lnTo>
                  <a:pt x="6243319" y="1695560"/>
                </a:lnTo>
                <a:cubicBezTo>
                  <a:pt x="6212879" y="1700946"/>
                  <a:pt x="6162673" y="1707632"/>
                  <a:pt x="6098321" y="1721646"/>
                </a:cubicBezTo>
                <a:cubicBezTo>
                  <a:pt x="6036511" y="1734126"/>
                  <a:pt x="5902526" y="1770074"/>
                  <a:pt x="5880652" y="1779643"/>
                </a:cubicBezTo>
                <a:cubicBezTo>
                  <a:pt x="5862008" y="1784877"/>
                  <a:pt x="5777344" y="1786304"/>
                  <a:pt x="5785959" y="1775307"/>
                </a:cubicBezTo>
                <a:cubicBezTo>
                  <a:pt x="5732223" y="1803618"/>
                  <a:pt x="5707481" y="1784706"/>
                  <a:pt x="5643534" y="1802919"/>
                </a:cubicBezTo>
                <a:lnTo>
                  <a:pt x="5518799" y="1818312"/>
                </a:lnTo>
                <a:lnTo>
                  <a:pt x="5505014" y="1819259"/>
                </a:lnTo>
                <a:lnTo>
                  <a:pt x="5453307" y="1815450"/>
                </a:lnTo>
                <a:cubicBezTo>
                  <a:pt x="5364785" y="1835567"/>
                  <a:pt x="5272117" y="1842051"/>
                  <a:pt x="5221533" y="1846950"/>
                </a:cubicBezTo>
                <a:lnTo>
                  <a:pt x="5149802" y="1844846"/>
                </a:lnTo>
                <a:cubicBezTo>
                  <a:pt x="5138262" y="1844584"/>
                  <a:pt x="5124907" y="1847312"/>
                  <a:pt x="5114927" y="1847827"/>
                </a:cubicBezTo>
                <a:lnTo>
                  <a:pt x="5108970" y="1847935"/>
                </a:lnTo>
                <a:lnTo>
                  <a:pt x="5067961" y="1845917"/>
                </a:lnTo>
                <a:lnTo>
                  <a:pt x="5007075" y="1838626"/>
                </a:lnTo>
                <a:cubicBezTo>
                  <a:pt x="4987003" y="1833546"/>
                  <a:pt x="4969259" y="1814096"/>
                  <a:pt x="4944087" y="1823332"/>
                </a:cubicBezTo>
                <a:cubicBezTo>
                  <a:pt x="4949882" y="1812650"/>
                  <a:pt x="4914396" y="1826154"/>
                  <a:pt x="4907662" y="1816900"/>
                </a:cubicBezTo>
                <a:cubicBezTo>
                  <a:pt x="4903760" y="1809237"/>
                  <a:pt x="4892087" y="1811549"/>
                  <a:pt x="4882386" y="1809844"/>
                </a:cubicBezTo>
                <a:cubicBezTo>
                  <a:pt x="4874062" y="1802609"/>
                  <a:pt x="4826962" y="1801349"/>
                  <a:pt x="4811440" y="1804655"/>
                </a:cubicBezTo>
                <a:cubicBezTo>
                  <a:pt x="4768806" y="1818748"/>
                  <a:pt x="4725356" y="1790961"/>
                  <a:pt x="4691075" y="1801389"/>
                </a:cubicBezTo>
                <a:cubicBezTo>
                  <a:pt x="4657791" y="1796774"/>
                  <a:pt x="4662147" y="1786932"/>
                  <a:pt x="4640313" y="1784307"/>
                </a:cubicBezTo>
                <a:cubicBezTo>
                  <a:pt x="4614551" y="1781631"/>
                  <a:pt x="4552839" y="1782829"/>
                  <a:pt x="4536503" y="1785334"/>
                </a:cubicBezTo>
                <a:lnTo>
                  <a:pt x="4513724" y="1791996"/>
                </a:lnTo>
                <a:lnTo>
                  <a:pt x="4459810" y="1797886"/>
                </a:lnTo>
                <a:lnTo>
                  <a:pt x="4379064" y="1817177"/>
                </a:lnTo>
                <a:cubicBezTo>
                  <a:pt x="4349703" y="1824677"/>
                  <a:pt x="4313198" y="1824834"/>
                  <a:pt x="4290981" y="1839677"/>
                </a:cubicBezTo>
                <a:cubicBezTo>
                  <a:pt x="4277508" y="1842452"/>
                  <a:pt x="4248116" y="1849332"/>
                  <a:pt x="4238372" y="1851480"/>
                </a:cubicBezTo>
                <a:lnTo>
                  <a:pt x="4232517" y="1852567"/>
                </a:lnTo>
                <a:lnTo>
                  <a:pt x="4191732" y="1857328"/>
                </a:lnTo>
                <a:lnTo>
                  <a:pt x="4065532" y="1855477"/>
                </a:lnTo>
                <a:cubicBezTo>
                  <a:pt x="4069305" y="1844009"/>
                  <a:pt x="4036780" y="1863138"/>
                  <a:pt x="4028460" y="1855137"/>
                </a:cubicBezTo>
                <a:cubicBezTo>
                  <a:pt x="4023224" y="1848238"/>
                  <a:pt x="4012138" y="1852433"/>
                  <a:pt x="4002267" y="1852352"/>
                </a:cubicBezTo>
                <a:cubicBezTo>
                  <a:pt x="3992749" y="1846600"/>
                  <a:pt x="3946095" y="1853107"/>
                  <a:pt x="3931396" y="1858915"/>
                </a:cubicBezTo>
                <a:cubicBezTo>
                  <a:pt x="3891932" y="1879798"/>
                  <a:pt x="3844059" y="1859600"/>
                  <a:pt x="3812162" y="1875501"/>
                </a:cubicBezTo>
                <a:cubicBezTo>
                  <a:pt x="3778518" y="1876434"/>
                  <a:pt x="3780102" y="1870848"/>
                  <a:pt x="3758105" y="1871856"/>
                </a:cubicBezTo>
                <a:cubicBezTo>
                  <a:pt x="3717288" y="1874853"/>
                  <a:pt x="3625982" y="1888026"/>
                  <a:pt x="3567259" y="1893482"/>
                </a:cubicBezTo>
                <a:cubicBezTo>
                  <a:pt x="3512865" y="1897927"/>
                  <a:pt x="3463644" y="1898121"/>
                  <a:pt x="3405770" y="1904591"/>
                </a:cubicBezTo>
                <a:cubicBezTo>
                  <a:pt x="3361027" y="1917619"/>
                  <a:pt x="3312439" y="1902759"/>
                  <a:pt x="3280097" y="1919610"/>
                </a:cubicBezTo>
                <a:cubicBezTo>
                  <a:pt x="3120979" y="1944600"/>
                  <a:pt x="3052347" y="1932877"/>
                  <a:pt x="3009910" y="1957866"/>
                </a:cubicBezTo>
                <a:cubicBezTo>
                  <a:pt x="3005875" y="1961558"/>
                  <a:pt x="3001138" y="1964570"/>
                  <a:pt x="2995934" y="1967085"/>
                </a:cubicBezTo>
                <a:lnTo>
                  <a:pt x="2942858" y="1981367"/>
                </a:lnTo>
                <a:lnTo>
                  <a:pt x="2875436" y="1996977"/>
                </a:lnTo>
                <a:lnTo>
                  <a:pt x="2874892" y="1996085"/>
                </a:lnTo>
                <a:cubicBezTo>
                  <a:pt x="2869596" y="1995339"/>
                  <a:pt x="2856789" y="1995778"/>
                  <a:pt x="2843662" y="1992498"/>
                </a:cubicBezTo>
                <a:lnTo>
                  <a:pt x="2718916" y="1990867"/>
                </a:lnTo>
                <a:lnTo>
                  <a:pt x="2713522" y="1990173"/>
                </a:lnTo>
                <a:lnTo>
                  <a:pt x="2476147" y="1998305"/>
                </a:lnTo>
                <a:cubicBezTo>
                  <a:pt x="2437134" y="2013637"/>
                  <a:pt x="2413847" y="1999542"/>
                  <a:pt x="2373568" y="2003219"/>
                </a:cubicBezTo>
                <a:cubicBezTo>
                  <a:pt x="2342080" y="2003293"/>
                  <a:pt x="2308969" y="1996768"/>
                  <a:pt x="2287219" y="1998750"/>
                </a:cubicBezTo>
                <a:cubicBezTo>
                  <a:pt x="2221974" y="2012601"/>
                  <a:pt x="2205627" y="2006345"/>
                  <a:pt x="2164831" y="2010143"/>
                </a:cubicBezTo>
                <a:cubicBezTo>
                  <a:pt x="2133996" y="2017246"/>
                  <a:pt x="2078492" y="2040373"/>
                  <a:pt x="2058061" y="2047942"/>
                </a:cubicBezTo>
                <a:lnTo>
                  <a:pt x="2042244" y="2055560"/>
                </a:lnTo>
                <a:cubicBezTo>
                  <a:pt x="2012576" y="2064443"/>
                  <a:pt x="1896351" y="2111357"/>
                  <a:pt x="1877728" y="2101004"/>
                </a:cubicBezTo>
                <a:cubicBezTo>
                  <a:pt x="1839146" y="2101989"/>
                  <a:pt x="1818769" y="2108983"/>
                  <a:pt x="1759056" y="2125608"/>
                </a:cubicBezTo>
                <a:cubicBezTo>
                  <a:pt x="1719091" y="2137539"/>
                  <a:pt x="1691494" y="2161097"/>
                  <a:pt x="1637948" y="2172597"/>
                </a:cubicBezTo>
                <a:cubicBezTo>
                  <a:pt x="1587306" y="2207053"/>
                  <a:pt x="1496241" y="2208973"/>
                  <a:pt x="1434549" y="2234522"/>
                </a:cubicBezTo>
                <a:cubicBezTo>
                  <a:pt x="1390051" y="2245335"/>
                  <a:pt x="1383992" y="2237380"/>
                  <a:pt x="1370962" y="2237474"/>
                </a:cubicBezTo>
                <a:lnTo>
                  <a:pt x="1356367" y="2235089"/>
                </a:lnTo>
                <a:cubicBezTo>
                  <a:pt x="1341168" y="2233783"/>
                  <a:pt x="1306602" y="2233428"/>
                  <a:pt x="1279765" y="2229639"/>
                </a:cubicBezTo>
                <a:cubicBezTo>
                  <a:pt x="1260110" y="2221111"/>
                  <a:pt x="1209850" y="2211602"/>
                  <a:pt x="1195347" y="2212354"/>
                </a:cubicBezTo>
                <a:cubicBezTo>
                  <a:pt x="1171903" y="2216875"/>
                  <a:pt x="1033292" y="2222456"/>
                  <a:pt x="970251" y="2221029"/>
                </a:cubicBezTo>
                <a:cubicBezTo>
                  <a:pt x="913858" y="2213074"/>
                  <a:pt x="857841" y="2217424"/>
                  <a:pt x="812914" y="2210095"/>
                </a:cubicBezTo>
                <a:cubicBezTo>
                  <a:pt x="762967" y="2180805"/>
                  <a:pt x="645932" y="2185851"/>
                  <a:pt x="597225" y="2180999"/>
                </a:cubicBezTo>
                <a:cubicBezTo>
                  <a:pt x="575890" y="2176791"/>
                  <a:pt x="534371" y="2181270"/>
                  <a:pt x="520671" y="2180980"/>
                </a:cubicBezTo>
                <a:cubicBezTo>
                  <a:pt x="455720" y="2175427"/>
                  <a:pt x="449447" y="2164849"/>
                  <a:pt x="413835" y="2156783"/>
                </a:cubicBezTo>
                <a:cubicBezTo>
                  <a:pt x="401959" y="2163765"/>
                  <a:pt x="389622" y="2160522"/>
                  <a:pt x="376513" y="2154014"/>
                </a:cubicBezTo>
                <a:cubicBezTo>
                  <a:pt x="344376" y="2156059"/>
                  <a:pt x="311403" y="2146283"/>
                  <a:pt x="273386" y="2142551"/>
                </a:cubicBezTo>
                <a:cubicBezTo>
                  <a:pt x="223574" y="2138021"/>
                  <a:pt x="116931" y="2131360"/>
                  <a:pt x="77641" y="2126835"/>
                </a:cubicBezTo>
                <a:lnTo>
                  <a:pt x="37645" y="2115401"/>
                </a:lnTo>
                <a:cubicBezTo>
                  <a:pt x="29688" y="2109582"/>
                  <a:pt x="16534" y="2111084"/>
                  <a:pt x="4572" y="2111091"/>
                </a:cubicBezTo>
                <a:lnTo>
                  <a:pt x="0" y="2110468"/>
                </a:lnTo>
                <a:lnTo>
                  <a:pt x="0"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59" name="Google Shape;159;p7"/>
          <p:cNvSpPr txBox="1"/>
          <p:nvPr>
            <p:ph type="title"/>
          </p:nvPr>
        </p:nvSpPr>
        <p:spPr>
          <a:xfrm>
            <a:off x="1219200" y="717283"/>
            <a:ext cx="9753600" cy="1149844"/>
          </a:xfrm>
          <a:prstGeom prst="rect">
            <a:avLst/>
          </a:prstGeom>
          <a:noFill/>
          <a:ln>
            <a:noFill/>
          </a:ln>
        </p:spPr>
        <p:txBody>
          <a:bodyPr anchorCtr="0" anchor="ctr" bIns="45700" lIns="91425" spcFirstLastPara="1" rIns="91425" wrap="square" tIns="45700">
            <a:normAutofit/>
          </a:bodyPr>
          <a:lstStyle/>
          <a:p>
            <a:pPr indent="0" lvl="0" marL="0" rtl="0" algn="l">
              <a:lnSpc>
                <a:spcPct val="120000"/>
              </a:lnSpc>
              <a:spcBef>
                <a:spcPts val="0"/>
              </a:spcBef>
              <a:spcAft>
                <a:spcPts val="0"/>
              </a:spcAft>
              <a:buClr>
                <a:srgbClr val="000000"/>
              </a:buClr>
              <a:buSzPts val="3200"/>
              <a:buFont typeface="Libre Franklin Black"/>
              <a:buNone/>
            </a:pPr>
            <a:r>
              <a:rPr lang="it-IT" sz="3200"/>
              <a:t>Patrimonio ATER sfitto: ragioni ed esiti</a:t>
            </a:r>
            <a:endParaRPr/>
          </a:p>
        </p:txBody>
      </p:sp>
      <p:grpSp>
        <p:nvGrpSpPr>
          <p:cNvPr id="160" name="Google Shape;160;p7"/>
          <p:cNvGrpSpPr/>
          <p:nvPr/>
        </p:nvGrpSpPr>
        <p:grpSpPr>
          <a:xfrm>
            <a:off x="1219200" y="2632435"/>
            <a:ext cx="9753600" cy="3377478"/>
            <a:chOff x="0" y="314685"/>
            <a:chExt cx="9753600" cy="3377478"/>
          </a:xfrm>
        </p:grpSpPr>
        <p:sp>
          <p:nvSpPr>
            <p:cNvPr id="161" name="Google Shape;161;p7"/>
            <p:cNvSpPr/>
            <p:nvPr/>
          </p:nvSpPr>
          <p:spPr>
            <a:xfrm>
              <a:off x="0" y="314685"/>
              <a:ext cx="9753600" cy="1230903"/>
            </a:xfrm>
            <a:prstGeom prst="roundRect">
              <a:avLst>
                <a:gd fmla="val 1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2" name="Google Shape;162;p7"/>
            <p:cNvSpPr/>
            <p:nvPr/>
          </p:nvSpPr>
          <p:spPr>
            <a:xfrm>
              <a:off x="372348" y="591639"/>
              <a:ext cx="676996" cy="676996"/>
            </a:xfrm>
            <a:prstGeom prst="rect">
              <a:avLst/>
            </a:prstGeom>
            <a:blipFill rotWithShape="1">
              <a:blip r:embed="rId4">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7"/>
            <p:cNvSpPr/>
            <p:nvPr/>
          </p:nvSpPr>
          <p:spPr>
            <a:xfrm>
              <a:off x="1421693" y="314685"/>
              <a:ext cx="8161830" cy="15386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7"/>
            <p:cNvSpPr txBox="1"/>
            <p:nvPr/>
          </p:nvSpPr>
          <p:spPr>
            <a:xfrm>
              <a:off x="1421693" y="314685"/>
              <a:ext cx="8161830" cy="1538628"/>
            </a:xfrm>
            <a:prstGeom prst="rect">
              <a:avLst/>
            </a:prstGeom>
            <a:noFill/>
            <a:ln>
              <a:noFill/>
            </a:ln>
          </p:spPr>
          <p:txBody>
            <a:bodyPr anchorCtr="0" anchor="ctr" bIns="162825" lIns="162825" spcFirstLastPara="1" rIns="162825" wrap="square" tIns="162825">
              <a:noAutofit/>
            </a:bodyPr>
            <a:lstStyle/>
            <a:p>
              <a:pPr indent="0" lvl="0" marL="0" marR="0" rtl="0" algn="l">
                <a:lnSpc>
                  <a:spcPct val="100000"/>
                </a:lnSpc>
                <a:spcBef>
                  <a:spcPts val="0"/>
                </a:spcBef>
                <a:spcAft>
                  <a:spcPts val="0"/>
                </a:spcAft>
                <a:buClr>
                  <a:schemeClr val="lt1"/>
                </a:buClr>
                <a:buSzPts val="2000"/>
                <a:buFont typeface="Consolas"/>
                <a:buNone/>
              </a:pPr>
              <a:r>
                <a:rPr b="0" i="0" lang="it-IT" sz="2000" u="none" cap="none" strike="noStrike">
                  <a:solidFill>
                    <a:schemeClr val="lt1"/>
                  </a:solidFill>
                  <a:latin typeface="Consolas"/>
                  <a:ea typeface="Consolas"/>
                  <a:cs typeface="Consolas"/>
                  <a:sym typeface="Consolas"/>
                </a:rPr>
                <a:t>AUMENTO incontrollato degli alloggi sfitti perché inagibili, sempre più vecchi, degradati, con costi di recupero sempre più elevati.</a:t>
              </a:r>
              <a:endParaRPr/>
            </a:p>
          </p:txBody>
        </p:sp>
        <p:sp>
          <p:nvSpPr>
            <p:cNvPr id="165" name="Google Shape;165;p7"/>
            <p:cNvSpPr/>
            <p:nvPr/>
          </p:nvSpPr>
          <p:spPr>
            <a:xfrm>
              <a:off x="0" y="2153535"/>
              <a:ext cx="9753600" cy="1230903"/>
            </a:xfrm>
            <a:prstGeom prst="roundRect">
              <a:avLst>
                <a:gd fmla="val 10000" name="adj"/>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7"/>
            <p:cNvSpPr/>
            <p:nvPr/>
          </p:nvSpPr>
          <p:spPr>
            <a:xfrm>
              <a:off x="372348" y="2430488"/>
              <a:ext cx="676996" cy="676996"/>
            </a:xfrm>
            <a:prstGeom prst="rect">
              <a:avLst/>
            </a:prstGeom>
            <a:blipFill rotWithShape="1">
              <a:blip r:embed="rId5">
                <a:alphaModFix/>
              </a:blip>
              <a:stretch>
                <a:fillRect b="0" l="0" r="0" t="0"/>
              </a:stretch>
            </a:blip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7"/>
            <p:cNvSpPr/>
            <p:nvPr/>
          </p:nvSpPr>
          <p:spPr>
            <a:xfrm>
              <a:off x="1421693" y="2153535"/>
              <a:ext cx="8161830" cy="1538628"/>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7"/>
            <p:cNvSpPr txBox="1"/>
            <p:nvPr/>
          </p:nvSpPr>
          <p:spPr>
            <a:xfrm>
              <a:off x="1421693" y="2153535"/>
              <a:ext cx="8161830" cy="1538628"/>
            </a:xfrm>
            <a:prstGeom prst="rect">
              <a:avLst/>
            </a:prstGeom>
            <a:noFill/>
            <a:ln>
              <a:noFill/>
            </a:ln>
          </p:spPr>
          <p:txBody>
            <a:bodyPr anchorCtr="0" anchor="ctr" bIns="162825" lIns="162825" spcFirstLastPara="1" rIns="162825" wrap="square" tIns="162825">
              <a:noAutofit/>
            </a:bodyPr>
            <a:lstStyle/>
            <a:p>
              <a:pPr indent="0" lvl="0" marL="0" marR="0" rtl="0" algn="l">
                <a:lnSpc>
                  <a:spcPct val="100000"/>
                </a:lnSpc>
                <a:spcBef>
                  <a:spcPts val="0"/>
                </a:spcBef>
                <a:spcAft>
                  <a:spcPts val="0"/>
                </a:spcAft>
                <a:buClr>
                  <a:schemeClr val="lt1"/>
                </a:buClr>
                <a:buSzPts val="2000"/>
                <a:buFont typeface="Consolas"/>
                <a:buNone/>
              </a:pPr>
              <a:r>
                <a:rPr b="0" i="0" lang="it-IT" sz="2000" u="none" cap="none" strike="noStrike">
                  <a:solidFill>
                    <a:schemeClr val="lt1"/>
                  </a:solidFill>
                  <a:latin typeface="Consolas"/>
                  <a:ea typeface="Consolas"/>
                  <a:cs typeface="Consolas"/>
                  <a:sym typeface="Consolas"/>
                </a:rPr>
                <a:t>Non c’è un anno, nel periodo preso in esame, nel quale gli alloggi sfitti siano diminuiti; non si tratta di un fenomeno congiunturale ma dell'esito di una politica di GESTIONE FALLIMENTARE.</a:t>
              </a:r>
              <a:endParaRPr/>
            </a:p>
          </p:txBody>
        </p:sp>
      </p:grpSp>
      <p:sp>
        <p:nvSpPr>
          <p:cNvPr id="169" name="Google Shape;169;p7"/>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73" name="Shape 173"/>
        <p:cNvGrpSpPr/>
        <p:nvPr/>
      </p:nvGrpSpPr>
      <p:grpSpPr>
        <a:xfrm>
          <a:off x="0" y="0"/>
          <a:ext cx="0" cy="0"/>
          <a:chOff x="0" y="0"/>
          <a:chExt cx="0" cy="0"/>
        </a:xfrm>
      </p:grpSpPr>
      <p:sp>
        <p:nvSpPr>
          <p:cNvPr id="174" name="Google Shape;174;p8"/>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75" name="Google Shape;175;p8"/>
          <p:cNvSpPr/>
          <p:nvPr/>
        </p:nvSpPr>
        <p:spPr>
          <a:xfrm>
            <a:off x="-8663" y="0"/>
            <a:ext cx="8606754" cy="1542197"/>
          </a:xfrm>
          <a:custGeom>
            <a:rect b="b" l="l" r="r" t="t"/>
            <a:pathLst>
              <a:path extrusionOk="0" h="1657420" w="9288370">
                <a:moveTo>
                  <a:pt x="8158" y="1657420"/>
                </a:moveTo>
                <a:cubicBezTo>
                  <a:pt x="61478" y="1649348"/>
                  <a:pt x="284901" y="1645343"/>
                  <a:pt x="411216" y="1628370"/>
                </a:cubicBezTo>
                <a:cubicBezTo>
                  <a:pt x="480417" y="1633188"/>
                  <a:pt x="558470" y="1603899"/>
                  <a:pt x="766051" y="1569826"/>
                </a:cubicBezTo>
                <a:cubicBezTo>
                  <a:pt x="812488" y="1564422"/>
                  <a:pt x="953443" y="1560007"/>
                  <a:pt x="971617" y="1522494"/>
                </a:cubicBezTo>
                <a:cubicBezTo>
                  <a:pt x="1020161" y="1501878"/>
                  <a:pt x="1097347" y="1533665"/>
                  <a:pt x="1186668" y="1514737"/>
                </a:cubicBezTo>
                <a:lnTo>
                  <a:pt x="1339078" y="1494730"/>
                </a:lnTo>
                <a:lnTo>
                  <a:pt x="1488946" y="1508375"/>
                </a:lnTo>
                <a:lnTo>
                  <a:pt x="1604999" y="1513599"/>
                </a:lnTo>
                <a:lnTo>
                  <a:pt x="1717911" y="1497764"/>
                </a:lnTo>
                <a:cubicBezTo>
                  <a:pt x="1743422" y="1488490"/>
                  <a:pt x="1730257" y="1478974"/>
                  <a:pt x="1794234" y="1464331"/>
                </a:cubicBezTo>
                <a:cubicBezTo>
                  <a:pt x="1842539" y="1428781"/>
                  <a:pt x="1920661" y="1445458"/>
                  <a:pt x="2101780" y="1409907"/>
                </a:cubicBezTo>
                <a:cubicBezTo>
                  <a:pt x="2138594" y="1385934"/>
                  <a:pt x="2193900" y="1407074"/>
                  <a:pt x="2244830" y="1388540"/>
                </a:cubicBezTo>
                <a:cubicBezTo>
                  <a:pt x="2310706" y="1379336"/>
                  <a:pt x="2366733" y="1379060"/>
                  <a:pt x="2428648" y="1372736"/>
                </a:cubicBezTo>
                <a:cubicBezTo>
                  <a:pt x="2495490" y="1364975"/>
                  <a:pt x="2599421" y="1346234"/>
                  <a:pt x="2645882" y="1341971"/>
                </a:cubicBezTo>
                <a:cubicBezTo>
                  <a:pt x="2670920" y="1340537"/>
                  <a:pt x="2669117" y="1348484"/>
                  <a:pt x="2707413" y="1347156"/>
                </a:cubicBezTo>
                <a:cubicBezTo>
                  <a:pt x="2743721" y="1324535"/>
                  <a:pt x="2798213" y="1353269"/>
                  <a:pt x="2843134" y="1323561"/>
                </a:cubicBezTo>
                <a:cubicBezTo>
                  <a:pt x="2859865" y="1315298"/>
                  <a:pt x="2912970" y="1306041"/>
                  <a:pt x="2923804" y="1314224"/>
                </a:cubicBezTo>
                <a:cubicBezTo>
                  <a:pt x="2935040" y="1314339"/>
                  <a:pt x="2947659" y="1308371"/>
                  <a:pt x="2953618" y="1318186"/>
                </a:cubicBezTo>
                <a:cubicBezTo>
                  <a:pt x="2963089" y="1329568"/>
                  <a:pt x="3000111" y="1302355"/>
                  <a:pt x="2995816" y="1318670"/>
                </a:cubicBezTo>
                <a:cubicBezTo>
                  <a:pt x="3062330" y="1309669"/>
                  <a:pt x="3152963" y="1319665"/>
                  <a:pt x="3261550" y="1289117"/>
                </a:cubicBezTo>
                <a:lnTo>
                  <a:pt x="3409554" y="1258110"/>
                </a:lnTo>
                <a:cubicBezTo>
                  <a:pt x="3478041" y="1234777"/>
                  <a:pt x="3465895" y="1252355"/>
                  <a:pt x="3534382" y="1245916"/>
                </a:cubicBezTo>
                <a:cubicBezTo>
                  <a:pt x="3568027" y="1248143"/>
                  <a:pt x="3669967" y="1235157"/>
                  <a:pt x="3707853" y="1241722"/>
                </a:cubicBezTo>
                <a:cubicBezTo>
                  <a:pt x="3753776" y="1247777"/>
                  <a:pt x="3884527" y="1250073"/>
                  <a:pt x="3925616" y="1253751"/>
                </a:cubicBezTo>
                <a:cubicBezTo>
                  <a:pt x="3936659" y="1256176"/>
                  <a:pt x="3949946" y="1252887"/>
                  <a:pt x="3954387" y="1263789"/>
                </a:cubicBezTo>
                <a:cubicBezTo>
                  <a:pt x="3962052" y="1276954"/>
                  <a:pt x="4002445" y="1257743"/>
                  <a:pt x="3995849" y="1272939"/>
                </a:cubicBezTo>
                <a:cubicBezTo>
                  <a:pt x="4024501" y="1259800"/>
                  <a:pt x="4037687" y="1266099"/>
                  <a:pt x="4060534" y="1273326"/>
                </a:cubicBezTo>
                <a:cubicBezTo>
                  <a:pt x="4222834" y="1244527"/>
                  <a:pt x="4406167" y="1272716"/>
                  <a:pt x="4575478" y="1261726"/>
                </a:cubicBezTo>
                <a:lnTo>
                  <a:pt x="4650026" y="1265798"/>
                </a:lnTo>
                <a:lnTo>
                  <a:pt x="4792008" y="1243899"/>
                </a:lnTo>
                <a:cubicBezTo>
                  <a:pt x="4864797" y="1217989"/>
                  <a:pt x="4892960" y="1244893"/>
                  <a:pt x="4954126" y="1204617"/>
                </a:cubicBezTo>
                <a:cubicBezTo>
                  <a:pt x="5072643" y="1179171"/>
                  <a:pt x="5136253" y="1145277"/>
                  <a:pt x="5309678" y="1128278"/>
                </a:cubicBezTo>
                <a:cubicBezTo>
                  <a:pt x="5365406" y="1122815"/>
                  <a:pt x="5419708" y="1103537"/>
                  <a:pt x="5474724" y="1091167"/>
                </a:cubicBezTo>
                <a:lnTo>
                  <a:pt x="5612132" y="1051509"/>
                </a:lnTo>
                <a:cubicBezTo>
                  <a:pt x="5662448" y="1045154"/>
                  <a:pt x="5747676" y="1053086"/>
                  <a:pt x="5776618" y="1053037"/>
                </a:cubicBezTo>
                <a:lnTo>
                  <a:pt x="5785786" y="1051213"/>
                </a:lnTo>
                <a:lnTo>
                  <a:pt x="5829381" y="1046878"/>
                </a:lnTo>
                <a:cubicBezTo>
                  <a:pt x="5855683" y="1045549"/>
                  <a:pt x="5917537" y="1045151"/>
                  <a:pt x="5943596" y="1043237"/>
                </a:cubicBezTo>
                <a:cubicBezTo>
                  <a:pt x="5955032" y="1029831"/>
                  <a:pt x="5969545" y="1030469"/>
                  <a:pt x="5985730" y="1035396"/>
                </a:cubicBezTo>
                <a:cubicBezTo>
                  <a:pt x="6020901" y="1022497"/>
                  <a:pt x="6059962" y="1025742"/>
                  <a:pt x="6103109" y="1019019"/>
                </a:cubicBezTo>
                <a:cubicBezTo>
                  <a:pt x="6142495" y="996126"/>
                  <a:pt x="6176341" y="992625"/>
                  <a:pt x="6222406" y="985341"/>
                </a:cubicBezTo>
                <a:cubicBezTo>
                  <a:pt x="6305000" y="965848"/>
                  <a:pt x="6389790" y="916113"/>
                  <a:pt x="6598672" y="902062"/>
                </a:cubicBezTo>
                <a:cubicBezTo>
                  <a:pt x="6696217" y="878308"/>
                  <a:pt x="6705019" y="864412"/>
                  <a:pt x="6766149" y="846132"/>
                </a:cubicBezTo>
                <a:cubicBezTo>
                  <a:pt x="6751303" y="824906"/>
                  <a:pt x="6844288" y="800250"/>
                  <a:pt x="6886312" y="781877"/>
                </a:cubicBezTo>
                <a:cubicBezTo>
                  <a:pt x="6904346" y="796722"/>
                  <a:pt x="6974811" y="693660"/>
                  <a:pt x="7006457" y="699758"/>
                </a:cubicBezTo>
                <a:cubicBezTo>
                  <a:pt x="7015878" y="688760"/>
                  <a:pt x="7169942" y="678731"/>
                  <a:pt x="7231643" y="640778"/>
                </a:cubicBezTo>
                <a:cubicBezTo>
                  <a:pt x="7291087" y="623099"/>
                  <a:pt x="7308597" y="611957"/>
                  <a:pt x="7363123" y="593682"/>
                </a:cubicBezTo>
                <a:cubicBezTo>
                  <a:pt x="7401879" y="595559"/>
                  <a:pt x="7546060" y="516035"/>
                  <a:pt x="7588368" y="531129"/>
                </a:cubicBezTo>
                <a:cubicBezTo>
                  <a:pt x="7589802" y="511039"/>
                  <a:pt x="7775022" y="480542"/>
                  <a:pt x="7782741" y="455936"/>
                </a:cubicBezTo>
                <a:cubicBezTo>
                  <a:pt x="7843362" y="435631"/>
                  <a:pt x="7898455" y="431261"/>
                  <a:pt x="7952094" y="409302"/>
                </a:cubicBezTo>
                <a:cubicBezTo>
                  <a:pt x="8005733" y="387343"/>
                  <a:pt x="8146910" y="289023"/>
                  <a:pt x="8231938" y="259259"/>
                </a:cubicBezTo>
                <a:cubicBezTo>
                  <a:pt x="8305929" y="256630"/>
                  <a:pt x="8363222" y="225400"/>
                  <a:pt x="8428864" y="208471"/>
                </a:cubicBezTo>
                <a:cubicBezTo>
                  <a:pt x="8491413" y="192972"/>
                  <a:pt x="8456819" y="173248"/>
                  <a:pt x="8616510" y="161973"/>
                </a:cubicBezTo>
                <a:cubicBezTo>
                  <a:pt x="8658196" y="158015"/>
                  <a:pt x="8776576" y="160401"/>
                  <a:pt x="8826766" y="152111"/>
                </a:cubicBezTo>
                <a:lnTo>
                  <a:pt x="8917647" y="112232"/>
                </a:lnTo>
                <a:cubicBezTo>
                  <a:pt x="8976899" y="93075"/>
                  <a:pt x="9069756" y="89380"/>
                  <a:pt x="9182272" y="37171"/>
                </a:cubicBezTo>
                <a:cubicBezTo>
                  <a:pt x="9197307" y="35724"/>
                  <a:pt x="9214647" y="30863"/>
                  <a:pt x="9232990" y="24074"/>
                </a:cubicBezTo>
                <a:lnTo>
                  <a:pt x="9288370" y="0"/>
                </a:lnTo>
                <a:lnTo>
                  <a:pt x="0" y="0"/>
                </a:lnTo>
                <a:cubicBezTo>
                  <a:pt x="2719" y="557222"/>
                  <a:pt x="5439" y="1100198"/>
                  <a:pt x="8158" y="1657420"/>
                </a:cubicBez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76" name="Google Shape;176;p8"/>
          <p:cNvSpPr txBox="1"/>
          <p:nvPr>
            <p:ph type="title"/>
          </p:nvPr>
        </p:nvSpPr>
        <p:spPr>
          <a:xfrm>
            <a:off x="426170" y="1328871"/>
            <a:ext cx="10575052" cy="776114"/>
          </a:xfrm>
          <a:prstGeom prst="rect">
            <a:avLst/>
          </a:prstGeom>
          <a:noFill/>
          <a:ln>
            <a:noFill/>
          </a:ln>
        </p:spPr>
        <p:txBody>
          <a:bodyPr anchorCtr="0" anchor="ctr" bIns="45700" lIns="91425" spcFirstLastPara="1" rIns="91425" wrap="square" tIns="45700">
            <a:noAutofit/>
          </a:bodyPr>
          <a:lstStyle/>
          <a:p>
            <a:pPr indent="0" lvl="0" marL="0" rtl="0" algn="l">
              <a:lnSpc>
                <a:spcPct val="110000"/>
              </a:lnSpc>
              <a:spcBef>
                <a:spcPts val="0"/>
              </a:spcBef>
              <a:spcAft>
                <a:spcPts val="0"/>
              </a:spcAft>
              <a:buClr>
                <a:srgbClr val="000000"/>
              </a:buClr>
              <a:buSzPts val="3200"/>
              <a:buFont typeface="Libre Franklin Black"/>
              <a:buNone/>
            </a:pPr>
            <a:br>
              <a:rPr b="1" i="0" lang="it-IT" sz="3200">
                <a:latin typeface="Libre Franklin Black"/>
                <a:ea typeface="Libre Franklin Black"/>
                <a:cs typeface="Libre Franklin Black"/>
                <a:sym typeface="Libre Franklin Black"/>
              </a:rPr>
            </a:br>
            <a:r>
              <a:rPr b="1" i="0" lang="it-IT" sz="3200">
                <a:latin typeface="Libre Franklin Black"/>
                <a:ea typeface="Libre Franklin Black"/>
                <a:cs typeface="Libre Franklin Black"/>
                <a:sym typeface="Libre Franklin Black"/>
              </a:rPr>
              <a:t>Stato manutentivo del patrimonio, </a:t>
            </a:r>
            <a:br>
              <a:rPr b="1" i="0" lang="it-IT" sz="3200">
                <a:latin typeface="Libre Franklin Black"/>
                <a:ea typeface="Libre Franklin Black"/>
                <a:cs typeface="Libre Franklin Black"/>
                <a:sym typeface="Libre Franklin Black"/>
              </a:rPr>
            </a:br>
            <a:r>
              <a:rPr b="1" i="0" lang="it-IT" sz="3200">
                <a:latin typeface="Libre Franklin Black"/>
                <a:ea typeface="Libre Franklin Black"/>
                <a:cs typeface="Libre Franklin Black"/>
                <a:sym typeface="Libre Franklin Black"/>
              </a:rPr>
              <a:t>fabbisogno finanziario, investimenti  </a:t>
            </a:r>
            <a:endParaRPr sz="3200">
              <a:latin typeface="Libre Franklin Black"/>
              <a:ea typeface="Libre Franklin Black"/>
              <a:cs typeface="Libre Franklin Black"/>
              <a:sym typeface="Libre Franklin Black"/>
            </a:endParaRPr>
          </a:p>
          <a:p>
            <a:pPr indent="0" lvl="0" marL="0" rtl="0" algn="l">
              <a:lnSpc>
                <a:spcPct val="110000"/>
              </a:lnSpc>
              <a:spcBef>
                <a:spcPts val="0"/>
              </a:spcBef>
              <a:spcAft>
                <a:spcPts val="0"/>
              </a:spcAft>
              <a:buClr>
                <a:srgbClr val="000000"/>
              </a:buClr>
              <a:buSzPts val="2800"/>
              <a:buFont typeface="Libre Franklin Black"/>
              <a:buNone/>
            </a:pPr>
            <a:r>
              <a:t/>
            </a:r>
            <a:endParaRPr sz="2800"/>
          </a:p>
        </p:txBody>
      </p:sp>
      <p:sp>
        <p:nvSpPr>
          <p:cNvPr id="177" name="Google Shape;177;p8"/>
          <p:cNvSpPr txBox="1"/>
          <p:nvPr>
            <p:ph idx="1" type="body"/>
          </p:nvPr>
        </p:nvSpPr>
        <p:spPr>
          <a:xfrm>
            <a:off x="440298" y="2579714"/>
            <a:ext cx="5376642" cy="3903896"/>
          </a:xfrm>
          <a:prstGeom prst="rect">
            <a:avLst/>
          </a:prstGeom>
          <a:noFill/>
          <a:ln>
            <a:noFill/>
          </a:ln>
        </p:spPr>
        <p:txBody>
          <a:bodyPr anchorCtr="0" anchor="ctr" bIns="45700" lIns="91425" spcFirstLastPara="1" rIns="91425" wrap="square" tIns="45700">
            <a:noAutofit/>
          </a:bodyPr>
          <a:lstStyle/>
          <a:p>
            <a:pPr indent="0" lvl="0" marL="0" rtl="0" algn="l">
              <a:lnSpc>
                <a:spcPct val="110000"/>
              </a:lnSpc>
              <a:spcBef>
                <a:spcPts val="0"/>
              </a:spcBef>
              <a:spcAft>
                <a:spcPts val="0"/>
              </a:spcAft>
              <a:buClr>
                <a:schemeClr val="lt1"/>
              </a:buClr>
              <a:buSzPts val="2000"/>
              <a:buNone/>
            </a:pPr>
            <a:r>
              <a:t/>
            </a:r>
            <a:endParaRPr sz="20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2000"/>
              <a:buNone/>
            </a:pPr>
            <a:r>
              <a:t/>
            </a:r>
            <a:endParaRPr i="1" sz="20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2000"/>
              <a:buNone/>
            </a:pPr>
            <a:r>
              <a:t/>
            </a:r>
            <a:endParaRPr i="1" sz="20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2000"/>
              <a:buNone/>
            </a:pPr>
            <a:r>
              <a:rPr i="1" lang="it-IT" sz="2000">
                <a:latin typeface="Consolas"/>
                <a:ea typeface="Consolas"/>
                <a:cs typeface="Consolas"/>
                <a:sym typeface="Consolas"/>
              </a:rPr>
              <a:t>«Il patrimonio immobiliare di proprietà o gestito da ATER non è per qualità e numero degli alloggi sufficiente a far fronte alla domanda abitativa delle persone in maggiore difficoltà economica. Devono essere acquisiti nuovi alloggi e sistemati molti di quelli esistenti».</a:t>
            </a:r>
            <a:endParaRPr sz="20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1400"/>
              <a:buNone/>
            </a:pPr>
            <a:r>
              <a:rPr lang="it-IT" sz="1400">
                <a:latin typeface="Consolas"/>
                <a:ea typeface="Consolas"/>
                <a:cs typeface="Consolas"/>
                <a:sym typeface="Consolas"/>
              </a:rPr>
              <a:t>(Giudizio sintetico espresso da ATER Venezia sullo stato del patrimonio abitativo gestito, in Regione Veneto, </a:t>
            </a:r>
            <a:r>
              <a:rPr i="1" lang="it-IT" sz="1400">
                <a:latin typeface="Consolas"/>
                <a:ea typeface="Consolas"/>
                <a:cs typeface="Consolas"/>
                <a:sym typeface="Consolas"/>
              </a:rPr>
              <a:t>Dossier - Le Ater del Veneto, alcuni dati. Edizione 2024).</a:t>
            </a:r>
            <a:endParaRPr sz="14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1600"/>
              <a:buNone/>
            </a:pPr>
            <a:r>
              <a:t/>
            </a:r>
            <a:endParaRPr/>
          </a:p>
        </p:txBody>
      </p:sp>
      <p:graphicFrame>
        <p:nvGraphicFramePr>
          <p:cNvPr id="178" name="Google Shape;178;p8"/>
          <p:cNvGraphicFramePr/>
          <p:nvPr/>
        </p:nvGraphicFramePr>
        <p:xfrm>
          <a:off x="5970894" y="2676905"/>
          <a:ext cx="3000000" cy="3000000"/>
        </p:xfrm>
        <a:graphic>
          <a:graphicData uri="http://schemas.openxmlformats.org/drawingml/2006/table">
            <a:tbl>
              <a:tblPr bandRow="1" firstRow="1">
                <a:solidFill>
                  <a:schemeClr val="dk1"/>
                </a:solidFill>
                <a:tableStyleId>{92607978-C303-467D-9671-0B45B186F06F}</a:tableStyleId>
              </a:tblPr>
              <a:tblGrid>
                <a:gridCol w="2968975"/>
                <a:gridCol w="651575"/>
                <a:gridCol w="651575"/>
                <a:gridCol w="651575"/>
                <a:gridCol w="651575"/>
              </a:tblGrid>
              <a:tr h="700550">
                <a:tc>
                  <a:txBody>
                    <a:bodyPr/>
                    <a:lstStyle/>
                    <a:p>
                      <a:pPr indent="0" lvl="0" marL="0" marR="0" rtl="0" algn="l">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Stato manutentivo degli </a:t>
                      </a:r>
                      <a:endParaRPr b="0" sz="1600" u="none" cap="none" strike="noStrike">
                        <a:solidFill>
                          <a:schemeClr val="dk1"/>
                        </a:solidFill>
                        <a:latin typeface="Consolas"/>
                        <a:ea typeface="Consolas"/>
                        <a:cs typeface="Consolas"/>
                        <a:sym typeface="Consolas"/>
                      </a:endParaRPr>
                    </a:p>
                    <a:p>
                      <a:pPr indent="0" lvl="0" marL="0" marR="0" rtl="0" algn="l">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alloggi ATER</a:t>
                      </a:r>
                      <a:endParaRPr/>
                    </a:p>
                  </a:txBody>
                  <a:tcPr marT="102525" marB="102525" marR="0" marL="133275" anchor="ctr">
                    <a:lnL cap="flat" cmpd="sng" w="19050">
                      <a:solidFill>
                        <a:schemeClr val="lt1"/>
                      </a:solidFill>
                      <a:prstDash val="solid"/>
                      <a:round/>
                      <a:headEnd len="sm" w="sm" type="none"/>
                      <a:tailEnd len="sm" w="sm" type="none"/>
                    </a:lnL>
                    <a:lnR cap="flat" cmpd="sng" w="9525">
                      <a:solidFill>
                        <a:srgbClr val="FEFEFE"/>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rgbClr val="FEFEF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0%-20%</a:t>
                      </a:r>
                      <a:endParaRPr b="0" sz="1600" u="none" cap="none" strike="noStrike">
                        <a:solidFill>
                          <a:schemeClr val="dk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rgbClr val="FEFEF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21%-40%</a:t>
                      </a:r>
                      <a:endParaRPr b="0" sz="1600" u="none" cap="none" strike="noStrike">
                        <a:solidFill>
                          <a:schemeClr val="dk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rgbClr val="FEFEF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41%-60%</a:t>
                      </a:r>
                      <a:endParaRPr b="0" sz="1600" u="none" cap="none" strike="noStrike">
                        <a:solidFill>
                          <a:schemeClr val="dk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rgbClr val="FEFEFE"/>
                      </a:solidFill>
                      <a:prstDash val="solid"/>
                      <a:round/>
                      <a:headEnd len="sm" w="sm" type="none"/>
                      <a:tailEnd len="sm" w="sm" type="none"/>
                    </a:lnB>
                    <a:solidFill>
                      <a:schemeClr val="lt1"/>
                    </a:solidFill>
                  </a:tcPr>
                </a:tc>
                <a:tc>
                  <a:txBody>
                    <a:bodyPr/>
                    <a:lstStyle/>
                    <a:p>
                      <a:pPr indent="0" lvl="0" marL="0" marR="0" rtl="0" algn="ctr">
                        <a:spcBef>
                          <a:spcPts val="0"/>
                        </a:spcBef>
                        <a:spcAft>
                          <a:spcPts val="0"/>
                        </a:spcAft>
                        <a:buClr>
                          <a:schemeClr val="dk1"/>
                        </a:buClr>
                        <a:buSzPts val="1600"/>
                        <a:buFont typeface="Consolas"/>
                        <a:buNone/>
                      </a:pPr>
                      <a:r>
                        <a:rPr b="0" i="0" lang="it-IT" sz="1600" u="none" cap="none" strike="noStrike">
                          <a:solidFill>
                            <a:schemeClr val="dk1"/>
                          </a:solidFill>
                          <a:latin typeface="Consolas"/>
                          <a:ea typeface="Consolas"/>
                          <a:cs typeface="Consolas"/>
                          <a:sym typeface="Consolas"/>
                        </a:rPr>
                        <a:t>61%-80%</a:t>
                      </a:r>
                      <a:endParaRPr b="0" sz="1600" u="none" cap="none" strike="noStrike">
                        <a:solidFill>
                          <a:schemeClr val="dk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19050">
                      <a:solidFill>
                        <a:schemeClr val="lt1"/>
                      </a:solidFill>
                      <a:prstDash val="solid"/>
                      <a:round/>
                      <a:headEnd len="sm" w="sm" type="none"/>
                      <a:tailEnd len="sm" w="sm" type="none"/>
                    </a:lnR>
                    <a:lnT cap="flat" cmpd="sng" w="19050">
                      <a:solidFill>
                        <a:schemeClr val="lt1"/>
                      </a:solidFill>
                      <a:prstDash val="solid"/>
                      <a:round/>
                      <a:headEnd len="sm" w="sm" type="none"/>
                      <a:tailEnd len="sm" w="sm" type="none"/>
                    </a:lnT>
                    <a:lnB cap="flat" cmpd="sng" w="9525">
                      <a:solidFill>
                        <a:srgbClr val="FEFEFE"/>
                      </a:solidFill>
                      <a:prstDash val="solid"/>
                      <a:round/>
                      <a:headEnd len="sm" w="sm" type="none"/>
                      <a:tailEnd len="sm" w="sm" type="none"/>
                    </a:lnB>
                    <a:solidFill>
                      <a:schemeClr val="lt1"/>
                    </a:solidFill>
                  </a:tcPr>
                </a:tc>
              </a:tr>
              <a:tr h="724475">
                <a:tc>
                  <a:txBody>
                    <a:bodyPr/>
                    <a:lstStyle/>
                    <a:p>
                      <a:pPr indent="0" lvl="0" marL="0" marR="0" rtl="0" algn="l">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In buone condizioni manutentive</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19050">
                      <a:solidFill>
                        <a:schemeClr val="lt1"/>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X</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tcPr>
                </a:tc>
                <a:tc>
                  <a:txBody>
                    <a:bodyPr/>
                    <a:lstStyle/>
                    <a:p>
                      <a:pPr indent="0" lvl="0" marL="0" marR="0" rtl="0" algn="l">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tcPr>
                </a:tc>
              </a:tr>
              <a:tr h="724475">
                <a:tc>
                  <a:txBody>
                    <a:bodyPr/>
                    <a:lstStyle/>
                    <a:p>
                      <a:pPr indent="0" lvl="0" marL="0" marR="0" rtl="0" algn="l">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Richiedono interventi di</a:t>
                      </a:r>
                      <a:endParaRPr sz="1600" u="none" cap="none" strike="noStrike">
                        <a:solidFill>
                          <a:schemeClr val="lt1"/>
                        </a:solidFill>
                        <a:latin typeface="Consolas"/>
                        <a:ea typeface="Consolas"/>
                        <a:cs typeface="Consolas"/>
                        <a:sym typeface="Consolas"/>
                      </a:endParaRPr>
                    </a:p>
                    <a:p>
                      <a:pPr indent="0" lvl="0" marL="0" marR="0" rtl="0" algn="l">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manutenzione ordinaria</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X</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solidFill>
                      <a:schemeClr val="dk1"/>
                    </a:solidFill>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FEFEFE"/>
                      </a:solidFill>
                      <a:prstDash val="solid"/>
                      <a:round/>
                      <a:headEnd len="sm" w="sm" type="none"/>
                      <a:tailEnd len="sm" w="sm" type="none"/>
                    </a:lnT>
                    <a:lnB cap="flat" cmpd="sng" w="9525">
                      <a:solidFill>
                        <a:srgbClr val="FEFEFE"/>
                      </a:solidFill>
                      <a:prstDash val="solid"/>
                      <a:round/>
                      <a:headEnd len="sm" w="sm" type="none"/>
                      <a:tailEnd len="sm" w="sm" type="none"/>
                    </a:lnB>
                    <a:solidFill>
                      <a:schemeClr val="dk1"/>
                    </a:solidFill>
                  </a:tcPr>
                </a:tc>
              </a:tr>
              <a:tr h="963700">
                <a:tc>
                  <a:txBody>
                    <a:bodyPr/>
                    <a:lstStyle/>
                    <a:p>
                      <a:pPr indent="0" lvl="0" marL="0" marR="0" rtl="0" algn="l">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Richiedono interventi di man. straordinaria o ristrutturazione</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19050">
                      <a:solidFill>
                        <a:schemeClr val="lt1"/>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9525">
                      <a:solidFill>
                        <a:srgbClr val="FEFEFE"/>
                      </a:solidFill>
                      <a:prstDash val="solid"/>
                      <a:round/>
                      <a:headEnd len="sm" w="sm" type="none"/>
                      <a:tailEnd len="sm" w="sm" type="none"/>
                    </a:lnR>
                    <a:lnT cap="flat" cmpd="sng" w="9525">
                      <a:solidFill>
                        <a:srgbClr val="FEFEFE"/>
                      </a:solidFill>
                      <a:prstDash val="solid"/>
                      <a:round/>
                      <a:headEnd len="sm" w="sm" type="none"/>
                      <a:tailEnd len="sm" w="sm" type="none"/>
                    </a:lnT>
                    <a:lnB cap="flat" cmpd="sng" w="19050">
                      <a:solidFill>
                        <a:schemeClr val="lt1"/>
                      </a:solidFill>
                      <a:prstDash val="solid"/>
                      <a:round/>
                      <a:headEnd len="sm" w="sm" type="none"/>
                      <a:tailEnd len="sm" w="sm" type="none"/>
                    </a:lnB>
                  </a:tcPr>
                </a:tc>
                <a:tc>
                  <a:txBody>
                    <a:bodyPr/>
                    <a:lstStyle/>
                    <a:p>
                      <a:pPr indent="0" lvl="0" marL="0" marR="0" rtl="0" algn="ctr">
                        <a:spcBef>
                          <a:spcPts val="0"/>
                        </a:spcBef>
                        <a:spcAft>
                          <a:spcPts val="0"/>
                        </a:spcAft>
                        <a:buClr>
                          <a:schemeClr val="lt1"/>
                        </a:buClr>
                        <a:buSzPts val="1600"/>
                        <a:buFont typeface="Consolas"/>
                        <a:buNone/>
                      </a:pPr>
                      <a:r>
                        <a:rPr b="0" i="0" lang="it-IT" sz="1600" u="none" cap="none" strike="noStrike">
                          <a:solidFill>
                            <a:schemeClr val="lt1"/>
                          </a:solidFill>
                          <a:latin typeface="Consolas"/>
                          <a:ea typeface="Consolas"/>
                          <a:cs typeface="Consolas"/>
                          <a:sym typeface="Consolas"/>
                        </a:rPr>
                        <a:t>X</a:t>
                      </a:r>
                      <a:endParaRPr sz="1600" u="none" cap="none" strike="noStrike">
                        <a:solidFill>
                          <a:schemeClr val="lt1"/>
                        </a:solidFill>
                        <a:latin typeface="Consolas"/>
                        <a:ea typeface="Consolas"/>
                        <a:cs typeface="Consolas"/>
                        <a:sym typeface="Consolas"/>
                      </a:endParaRPr>
                    </a:p>
                  </a:txBody>
                  <a:tcPr marT="102525" marB="102525" marR="0" marL="133275" anchor="ctr">
                    <a:lnL cap="flat" cmpd="sng" w="9525">
                      <a:solidFill>
                        <a:srgbClr val="FEFEFE"/>
                      </a:solidFill>
                      <a:prstDash val="solid"/>
                      <a:round/>
                      <a:headEnd len="sm" w="sm" type="none"/>
                      <a:tailEnd len="sm" w="sm" type="none"/>
                    </a:lnL>
                    <a:lnR cap="flat" cmpd="sng" w="19050">
                      <a:solidFill>
                        <a:schemeClr val="lt1"/>
                      </a:solidFill>
                      <a:prstDash val="solid"/>
                      <a:round/>
                      <a:headEnd len="sm" w="sm" type="none"/>
                      <a:tailEnd len="sm" w="sm" type="none"/>
                    </a:lnR>
                    <a:lnT cap="flat" cmpd="sng" w="9525">
                      <a:solidFill>
                        <a:srgbClr val="FEFEFE"/>
                      </a:solidFill>
                      <a:prstDash val="solid"/>
                      <a:round/>
                      <a:headEnd len="sm" w="sm" type="none"/>
                      <a:tailEnd len="sm" w="sm" type="none"/>
                    </a:lnT>
                    <a:lnB cap="flat" cmpd="sng" w="19050">
                      <a:solidFill>
                        <a:schemeClr val="lt1"/>
                      </a:solidFill>
                      <a:prstDash val="solid"/>
                      <a:round/>
                      <a:headEnd len="sm" w="sm" type="none"/>
                      <a:tailEnd len="sm" w="sm" type="none"/>
                    </a:lnB>
                  </a:tcPr>
                </a:tc>
              </a:tr>
            </a:tbl>
          </a:graphicData>
        </a:graphic>
      </p:graphicFrame>
      <p:sp>
        <p:nvSpPr>
          <p:cNvPr id="179" name="Google Shape;179;p8"/>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183" name="Shape 183"/>
        <p:cNvGrpSpPr/>
        <p:nvPr/>
      </p:nvGrpSpPr>
      <p:grpSpPr>
        <a:xfrm>
          <a:off x="0" y="0"/>
          <a:ext cx="0" cy="0"/>
          <a:chOff x="0" y="0"/>
          <a:chExt cx="0" cy="0"/>
        </a:xfrm>
      </p:grpSpPr>
      <p:sp>
        <p:nvSpPr>
          <p:cNvPr id="184" name="Google Shape;184;p9"/>
          <p:cNvSpPr/>
          <p:nvPr/>
        </p:nvSpPr>
        <p:spPr>
          <a:xfrm>
            <a:off x="0" y="0"/>
            <a:ext cx="12192000" cy="6858000"/>
          </a:xfrm>
          <a:prstGeom prst="rect">
            <a:avLst/>
          </a:prstGeom>
          <a:solidFill>
            <a:schemeClr val="dk1"/>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85" name="Google Shape;185;p9"/>
          <p:cNvSpPr/>
          <p:nvPr/>
        </p:nvSpPr>
        <p:spPr>
          <a:xfrm rot="-369764">
            <a:off x="-128490" y="-645610"/>
            <a:ext cx="12341965" cy="2353377"/>
          </a:xfrm>
          <a:custGeom>
            <a:rect b="b" l="l" r="r" t="t"/>
            <a:pathLst>
              <a:path extrusionOk="0" h="2353377" w="12341965">
                <a:moveTo>
                  <a:pt x="220422" y="0"/>
                </a:moveTo>
                <a:lnTo>
                  <a:pt x="12341965" y="1308844"/>
                </a:lnTo>
                <a:lnTo>
                  <a:pt x="12263497" y="2035552"/>
                </a:lnTo>
                <a:cubicBezTo>
                  <a:pt x="12106187" y="2024495"/>
                  <a:pt x="12065072" y="2002037"/>
                  <a:pt x="11965860" y="1985279"/>
                </a:cubicBezTo>
                <a:cubicBezTo>
                  <a:pt x="11876070" y="1975312"/>
                  <a:pt x="11779749" y="1979196"/>
                  <a:pt x="11724758" y="1975746"/>
                </a:cubicBezTo>
                <a:lnTo>
                  <a:pt x="10904839" y="1919152"/>
                </a:lnTo>
                <a:cubicBezTo>
                  <a:pt x="10055307" y="1760918"/>
                  <a:pt x="9109530" y="2036718"/>
                  <a:pt x="8756364" y="1969116"/>
                </a:cubicBezTo>
                <a:cubicBezTo>
                  <a:pt x="8495362" y="2002252"/>
                  <a:pt x="7865978" y="2131409"/>
                  <a:pt x="7441068" y="2196228"/>
                </a:cubicBezTo>
                <a:cubicBezTo>
                  <a:pt x="7386333" y="2202891"/>
                  <a:pt x="7305428" y="2295216"/>
                  <a:pt x="7246167" y="2287725"/>
                </a:cubicBezTo>
                <a:cubicBezTo>
                  <a:pt x="7244827" y="2291352"/>
                  <a:pt x="7242257" y="2294422"/>
                  <a:pt x="7238841" y="2297086"/>
                </a:cubicBezTo>
                <a:lnTo>
                  <a:pt x="7195429" y="2314078"/>
                </a:lnTo>
                <a:lnTo>
                  <a:pt x="7175833" y="2323047"/>
                </a:lnTo>
                <a:cubicBezTo>
                  <a:pt x="7128237" y="2324570"/>
                  <a:pt x="6971703" y="2323643"/>
                  <a:pt x="6909853" y="2323220"/>
                </a:cubicBezTo>
                <a:cubicBezTo>
                  <a:pt x="6869084" y="2323828"/>
                  <a:pt x="6840814" y="2308658"/>
                  <a:pt x="6804732" y="2320509"/>
                </a:cubicBezTo>
                <a:cubicBezTo>
                  <a:pt x="6766551" y="2321011"/>
                  <a:pt x="6732672" y="2315120"/>
                  <a:pt x="6701005" y="2320573"/>
                </a:cubicBezTo>
                <a:cubicBezTo>
                  <a:pt x="6687229" y="2315697"/>
                  <a:pt x="6674600" y="2313894"/>
                  <a:pt x="6663627" y="2321931"/>
                </a:cubicBezTo>
                <a:cubicBezTo>
                  <a:pt x="6640726" y="2320775"/>
                  <a:pt x="6586669" y="2315212"/>
                  <a:pt x="6563598" y="2313634"/>
                </a:cubicBezTo>
                <a:lnTo>
                  <a:pt x="6525203" y="2312470"/>
                </a:lnTo>
                <a:lnTo>
                  <a:pt x="6517061" y="2312846"/>
                </a:lnTo>
                <a:cubicBezTo>
                  <a:pt x="6503780" y="2314306"/>
                  <a:pt x="6490919" y="2316182"/>
                  <a:pt x="6478721" y="2318342"/>
                </a:cubicBezTo>
                <a:cubicBezTo>
                  <a:pt x="6454794" y="2315583"/>
                  <a:pt x="6405181" y="2297966"/>
                  <a:pt x="6373502" y="2296294"/>
                </a:cubicBezTo>
                <a:lnTo>
                  <a:pt x="6250573" y="2310299"/>
                </a:lnTo>
                <a:cubicBezTo>
                  <a:pt x="6219746" y="2312241"/>
                  <a:pt x="6169132" y="2313318"/>
                  <a:pt x="6103688" y="2319965"/>
                </a:cubicBezTo>
                <a:cubicBezTo>
                  <a:pt x="6040932" y="2325401"/>
                  <a:pt x="5903967" y="2345789"/>
                  <a:pt x="5881220" y="2352697"/>
                </a:cubicBezTo>
                <a:cubicBezTo>
                  <a:pt x="5862137" y="2355758"/>
                  <a:pt x="5777813" y="2348049"/>
                  <a:pt x="5787527" y="2338337"/>
                </a:cubicBezTo>
                <a:cubicBezTo>
                  <a:pt x="5731144" y="2359953"/>
                  <a:pt x="5708521" y="2339004"/>
                  <a:pt x="5643041" y="2349756"/>
                </a:cubicBezTo>
                <a:lnTo>
                  <a:pt x="5517419" y="2351254"/>
                </a:lnTo>
                <a:lnTo>
                  <a:pt x="5503615" y="2350690"/>
                </a:lnTo>
                <a:lnTo>
                  <a:pt x="5452604" y="2341455"/>
                </a:lnTo>
                <a:cubicBezTo>
                  <a:pt x="5362493" y="2351410"/>
                  <a:pt x="5269683" y="2347734"/>
                  <a:pt x="5218880" y="2347042"/>
                </a:cubicBezTo>
                <a:lnTo>
                  <a:pt x="5147783" y="2337307"/>
                </a:lnTo>
                <a:cubicBezTo>
                  <a:pt x="5136337" y="2335815"/>
                  <a:pt x="5122774" y="2337020"/>
                  <a:pt x="5112799" y="2336446"/>
                </a:cubicBezTo>
                <a:lnTo>
                  <a:pt x="5106864" y="2335911"/>
                </a:lnTo>
                <a:lnTo>
                  <a:pt x="5066303" y="2329557"/>
                </a:lnTo>
                <a:lnTo>
                  <a:pt x="5006531" y="2315968"/>
                </a:lnTo>
                <a:cubicBezTo>
                  <a:pt x="4987105" y="2308900"/>
                  <a:pt x="4971495" y="2288182"/>
                  <a:pt x="4945504" y="2294413"/>
                </a:cubicBezTo>
                <a:cubicBezTo>
                  <a:pt x="4952381" y="2284703"/>
                  <a:pt x="4915690" y="2293955"/>
                  <a:pt x="4909961" y="2284281"/>
                </a:cubicBezTo>
                <a:cubicBezTo>
                  <a:pt x="4906882" y="2276450"/>
                  <a:pt x="4895035" y="2277433"/>
                  <a:pt x="4885568" y="2274743"/>
                </a:cubicBezTo>
                <a:cubicBezTo>
                  <a:pt x="4878048" y="2266851"/>
                  <a:pt x="4831352" y="2260576"/>
                  <a:pt x="4815574" y="2262107"/>
                </a:cubicBezTo>
                <a:cubicBezTo>
                  <a:pt x="4771715" y="2271162"/>
                  <a:pt x="4731418" y="2239620"/>
                  <a:pt x="4696246" y="2246027"/>
                </a:cubicBezTo>
                <a:cubicBezTo>
                  <a:pt x="4663636" y="2237989"/>
                  <a:pt x="4668995" y="2228937"/>
                  <a:pt x="4647561" y="2224054"/>
                </a:cubicBezTo>
                <a:cubicBezTo>
                  <a:pt x="4622228" y="2218700"/>
                  <a:pt x="4560747" y="2213234"/>
                  <a:pt x="4544244" y="2213903"/>
                </a:cubicBezTo>
                <a:lnTo>
                  <a:pt x="4520901" y="2217902"/>
                </a:lnTo>
                <a:lnTo>
                  <a:pt x="4466684" y="2217811"/>
                </a:lnTo>
                <a:lnTo>
                  <a:pt x="4384389" y="2227803"/>
                </a:lnTo>
                <a:cubicBezTo>
                  <a:pt x="4354414" y="2231905"/>
                  <a:pt x="4318104" y="2228138"/>
                  <a:pt x="4294465" y="2240110"/>
                </a:cubicBezTo>
                <a:cubicBezTo>
                  <a:pt x="4280780" y="2241348"/>
                  <a:pt x="4250839" y="2244848"/>
                  <a:pt x="4240927" y="2245879"/>
                </a:cubicBezTo>
                <a:lnTo>
                  <a:pt x="4234993" y="2246302"/>
                </a:lnTo>
                <a:lnTo>
                  <a:pt x="4193946" y="2246529"/>
                </a:lnTo>
                <a:lnTo>
                  <a:pt x="4068669" y="2231190"/>
                </a:lnTo>
                <a:cubicBezTo>
                  <a:pt x="4073618" y="2220503"/>
                  <a:pt x="4039283" y="2235514"/>
                  <a:pt x="4031847" y="2226882"/>
                </a:cubicBezTo>
                <a:cubicBezTo>
                  <a:pt x="4027362" y="2219647"/>
                  <a:pt x="4015901" y="2222514"/>
                  <a:pt x="4006096" y="2221376"/>
                </a:cubicBezTo>
                <a:cubicBezTo>
                  <a:pt x="3997234" y="2214791"/>
                  <a:pt x="3950170" y="2216076"/>
                  <a:pt x="3934949" y="2220116"/>
                </a:cubicBezTo>
                <a:cubicBezTo>
                  <a:pt x="3893532" y="2236079"/>
                  <a:pt x="3848045" y="2211403"/>
                  <a:pt x="3814672" y="2223359"/>
                </a:cubicBezTo>
                <a:cubicBezTo>
                  <a:pt x="3781125" y="2220650"/>
                  <a:pt x="3783283" y="2215417"/>
                  <a:pt x="3761308" y="2214030"/>
                </a:cubicBezTo>
                <a:cubicBezTo>
                  <a:pt x="3720414" y="2212547"/>
                  <a:pt x="3628260" y="2215487"/>
                  <a:pt x="3569306" y="2214461"/>
                </a:cubicBezTo>
                <a:cubicBezTo>
                  <a:pt x="3514762" y="2212921"/>
                  <a:pt x="3465806" y="2207824"/>
                  <a:pt x="3407590" y="2207870"/>
                </a:cubicBezTo>
                <a:cubicBezTo>
                  <a:pt x="3361745" y="2215668"/>
                  <a:pt x="3314990" y="2196078"/>
                  <a:pt x="3281075" y="2208906"/>
                </a:cubicBezTo>
                <a:cubicBezTo>
                  <a:pt x="3120266" y="2215996"/>
                  <a:pt x="3053255" y="2197289"/>
                  <a:pt x="3008454" y="2216904"/>
                </a:cubicBezTo>
                <a:cubicBezTo>
                  <a:pt x="3004056" y="2220042"/>
                  <a:pt x="2999032" y="2222447"/>
                  <a:pt x="2993596" y="2224321"/>
                </a:cubicBezTo>
                <a:lnTo>
                  <a:pt x="2939335" y="2232438"/>
                </a:lnTo>
                <a:lnTo>
                  <a:pt x="2870672" y="2240299"/>
                </a:lnTo>
                <a:lnTo>
                  <a:pt x="2870224" y="2239378"/>
                </a:lnTo>
                <a:cubicBezTo>
                  <a:pt x="2865037" y="2238088"/>
                  <a:pt x="2852258" y="2237137"/>
                  <a:pt x="2839549" y="2232556"/>
                </a:cubicBezTo>
                <a:lnTo>
                  <a:pt x="2715695" y="2217586"/>
                </a:lnTo>
                <a:lnTo>
                  <a:pt x="2710404" y="2216336"/>
                </a:lnTo>
                <a:lnTo>
                  <a:pt x="2473552" y="2198719"/>
                </a:lnTo>
                <a:cubicBezTo>
                  <a:pt x="2433163" y="2209361"/>
                  <a:pt x="2411483" y="2193227"/>
                  <a:pt x="2371052" y="2192460"/>
                </a:cubicBezTo>
                <a:cubicBezTo>
                  <a:pt x="2339739" y="2189151"/>
                  <a:pt x="2307500" y="2179285"/>
                  <a:pt x="2285669" y="2178867"/>
                </a:cubicBezTo>
                <a:cubicBezTo>
                  <a:pt x="2219354" y="2185261"/>
                  <a:pt x="2203755" y="2177455"/>
                  <a:pt x="2162799" y="2176749"/>
                </a:cubicBezTo>
                <a:cubicBezTo>
                  <a:pt x="2131400" y="2180309"/>
                  <a:pt x="2073801" y="2196720"/>
                  <a:pt x="2052698" y="2201848"/>
                </a:cubicBezTo>
                <a:lnTo>
                  <a:pt x="2036176" y="2207519"/>
                </a:lnTo>
                <a:cubicBezTo>
                  <a:pt x="2005752" y="2212926"/>
                  <a:pt x="1885299" y="2245828"/>
                  <a:pt x="1867865" y="2233814"/>
                </a:cubicBezTo>
                <a:cubicBezTo>
                  <a:pt x="1829403" y="2230625"/>
                  <a:pt x="1808413" y="2235203"/>
                  <a:pt x="1747309" y="2244873"/>
                </a:cubicBezTo>
                <a:cubicBezTo>
                  <a:pt x="1706329" y="2252123"/>
                  <a:pt x="1676431" y="2271948"/>
                  <a:pt x="1621993" y="2277323"/>
                </a:cubicBezTo>
                <a:cubicBezTo>
                  <a:pt x="1568045" y="2305215"/>
                  <a:pt x="1477306" y="2297296"/>
                  <a:pt x="1413302" y="2315386"/>
                </a:cubicBezTo>
                <a:cubicBezTo>
                  <a:pt x="1367932" y="2321068"/>
                  <a:pt x="1362739" y="2312723"/>
                  <a:pt x="1349774" y="2311415"/>
                </a:cubicBezTo>
                <a:lnTo>
                  <a:pt x="1335513" y="2307541"/>
                </a:lnTo>
                <a:cubicBezTo>
                  <a:pt x="1320538" y="2304646"/>
                  <a:pt x="1286209" y="2300592"/>
                  <a:pt x="1259923" y="2294046"/>
                </a:cubicBezTo>
                <a:cubicBezTo>
                  <a:pt x="1241272" y="2283687"/>
                  <a:pt x="1192295" y="2269094"/>
                  <a:pt x="1177798" y="2268264"/>
                </a:cubicBezTo>
                <a:cubicBezTo>
                  <a:pt x="1154017" y="2270121"/>
                  <a:pt x="1015624" y="2260639"/>
                  <a:pt x="953096" y="2252491"/>
                </a:cubicBezTo>
                <a:cubicBezTo>
                  <a:pt x="897860" y="2238742"/>
                  <a:pt x="841713" y="2236936"/>
                  <a:pt x="797811" y="2225024"/>
                </a:cubicBezTo>
                <a:cubicBezTo>
                  <a:pt x="751212" y="2191331"/>
                  <a:pt x="634326" y="2183648"/>
                  <a:pt x="586407" y="2173725"/>
                </a:cubicBezTo>
                <a:cubicBezTo>
                  <a:pt x="565635" y="2167365"/>
                  <a:pt x="523888" y="2167240"/>
                  <a:pt x="510297" y="2165489"/>
                </a:cubicBezTo>
                <a:cubicBezTo>
                  <a:pt x="446302" y="2153145"/>
                  <a:pt x="441170" y="2142240"/>
                  <a:pt x="406606" y="2130615"/>
                </a:cubicBezTo>
                <a:cubicBezTo>
                  <a:pt x="394069" y="2136093"/>
                  <a:pt x="382142" y="2131632"/>
                  <a:pt x="369789" y="2123930"/>
                </a:cubicBezTo>
                <a:cubicBezTo>
                  <a:pt x="337624" y="2122458"/>
                  <a:pt x="305863" y="2109462"/>
                  <a:pt x="268455" y="2101771"/>
                </a:cubicBezTo>
                <a:cubicBezTo>
                  <a:pt x="219404" y="2092042"/>
                  <a:pt x="114073" y="2074150"/>
                  <a:pt x="75483" y="2065556"/>
                </a:cubicBezTo>
                <a:lnTo>
                  <a:pt x="36912" y="2050202"/>
                </a:lnTo>
                <a:cubicBezTo>
                  <a:pt x="29609" y="2043720"/>
                  <a:pt x="16374" y="2043760"/>
                  <a:pt x="4480" y="2042483"/>
                </a:cubicBezTo>
                <a:lnTo>
                  <a:pt x="0" y="2041389"/>
                </a:lnTo>
                <a:lnTo>
                  <a:pt x="220422" y="0"/>
                </a:lnTo>
                <a:close/>
              </a:path>
            </a:pathLst>
          </a:custGeom>
          <a:blipFill rotWithShape="1">
            <a:blip r:embed="rId3">
              <a:alphaModFix/>
            </a:blip>
            <a:tile algn="tl" flip="none" tx="0" sx="70000" ty="0" sy="70000"/>
          </a:blip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86" name="Google Shape;186;p9"/>
          <p:cNvSpPr/>
          <p:nvPr/>
        </p:nvSpPr>
        <p:spPr>
          <a:xfrm rot="154245">
            <a:off x="7357309" y="579304"/>
            <a:ext cx="4207231" cy="5687459"/>
          </a:xfrm>
          <a:custGeom>
            <a:rect b="b" l="l" r="r" t="t"/>
            <a:pathLst>
              <a:path extrusionOk="0" h="5687459" w="4207231">
                <a:moveTo>
                  <a:pt x="0" y="0"/>
                </a:moveTo>
                <a:lnTo>
                  <a:pt x="4207231" y="258"/>
                </a:lnTo>
                <a:lnTo>
                  <a:pt x="4207231" y="5687459"/>
                </a:lnTo>
                <a:lnTo>
                  <a:pt x="17236" y="5686427"/>
                </a:lnTo>
                <a:cubicBezTo>
                  <a:pt x="9576" y="3791037"/>
                  <a:pt x="7660" y="1895390"/>
                  <a:pt x="0" y="0"/>
                </a:cubicBezTo>
                <a:close/>
              </a:path>
            </a:pathLst>
          </a:custGeom>
          <a:solidFill>
            <a:srgbClr val="EFEEE9"/>
          </a:solidFill>
          <a:ln>
            <a:noFill/>
          </a:ln>
          <a:effectLst>
            <a:outerShdw blurRad="63500" rotWithShape="0" algn="tl" dir="2700000" dist="12700">
              <a:srgbClr val="000000">
                <a:alpha val="40000"/>
              </a:srgbClr>
            </a:outerShdw>
          </a:effectLst>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87" name="Google Shape;187;p9"/>
          <p:cNvSpPr/>
          <p:nvPr/>
        </p:nvSpPr>
        <p:spPr>
          <a:xfrm>
            <a:off x="7376654" y="590280"/>
            <a:ext cx="4201826" cy="5663512"/>
          </a:xfrm>
          <a:custGeom>
            <a:rect b="b" l="l" r="r" t="t"/>
            <a:pathLst>
              <a:path extrusionOk="0" h="5663512" w="4201826">
                <a:moveTo>
                  <a:pt x="222752" y="0"/>
                </a:moveTo>
                <a:lnTo>
                  <a:pt x="3808775" y="193118"/>
                </a:lnTo>
                <a:lnTo>
                  <a:pt x="4158085" y="210199"/>
                </a:lnTo>
                <a:lnTo>
                  <a:pt x="4184414" y="232320"/>
                </a:lnTo>
                <a:cubicBezTo>
                  <a:pt x="4183983" y="243206"/>
                  <a:pt x="4183551" y="254090"/>
                  <a:pt x="4183120" y="264976"/>
                </a:cubicBezTo>
                <a:lnTo>
                  <a:pt x="4185873" y="266710"/>
                </a:lnTo>
                <a:cubicBezTo>
                  <a:pt x="4194870" y="268364"/>
                  <a:pt x="4203324" y="254877"/>
                  <a:pt x="4201602" y="298994"/>
                </a:cubicBezTo>
                <a:lnTo>
                  <a:pt x="4185114" y="383410"/>
                </a:lnTo>
                <a:lnTo>
                  <a:pt x="4126688" y="1737775"/>
                </a:lnTo>
                <a:cubicBezTo>
                  <a:pt x="4126657" y="1738533"/>
                  <a:pt x="4126627" y="1739292"/>
                  <a:pt x="4126596" y="1740050"/>
                </a:cubicBezTo>
                <a:lnTo>
                  <a:pt x="4124671" y="1740201"/>
                </a:lnTo>
                <a:lnTo>
                  <a:pt x="4118474" y="1896619"/>
                </a:lnTo>
                <a:lnTo>
                  <a:pt x="4126882" y="1921364"/>
                </a:lnTo>
                <a:cubicBezTo>
                  <a:pt x="4127639" y="1950088"/>
                  <a:pt x="4128397" y="1978813"/>
                  <a:pt x="4129154" y="2007537"/>
                </a:cubicBezTo>
                <a:cubicBezTo>
                  <a:pt x="4129029" y="2009204"/>
                  <a:pt x="4128903" y="2010870"/>
                  <a:pt x="4128778" y="2012537"/>
                </a:cubicBezTo>
                <a:lnTo>
                  <a:pt x="4120707" y="2053644"/>
                </a:lnTo>
                <a:cubicBezTo>
                  <a:pt x="4118136" y="2073801"/>
                  <a:pt x="4121072" y="1930600"/>
                  <a:pt x="4113352" y="2133479"/>
                </a:cubicBezTo>
                <a:lnTo>
                  <a:pt x="4074388" y="3270918"/>
                </a:lnTo>
                <a:cubicBezTo>
                  <a:pt x="4072534" y="3351848"/>
                  <a:pt x="4059594" y="3450848"/>
                  <a:pt x="4057741" y="3531778"/>
                </a:cubicBezTo>
                <a:cubicBezTo>
                  <a:pt x="4063853" y="3525628"/>
                  <a:pt x="4055864" y="3680107"/>
                  <a:pt x="4049247" y="3699138"/>
                </a:cubicBezTo>
                <a:lnTo>
                  <a:pt x="3983235" y="5384761"/>
                </a:lnTo>
                <a:lnTo>
                  <a:pt x="3988613" y="5422435"/>
                </a:lnTo>
                <a:cubicBezTo>
                  <a:pt x="3987934" y="5457718"/>
                  <a:pt x="3981455" y="5566987"/>
                  <a:pt x="3979159" y="5596462"/>
                </a:cubicBezTo>
                <a:lnTo>
                  <a:pt x="3974839" y="5599286"/>
                </a:lnTo>
                <a:cubicBezTo>
                  <a:pt x="3974001" y="5620694"/>
                  <a:pt x="3976042" y="5639205"/>
                  <a:pt x="3972325" y="5663512"/>
                </a:cubicBezTo>
                <a:lnTo>
                  <a:pt x="0" y="5467037"/>
                </a:lnTo>
                <a:lnTo>
                  <a:pt x="2952" y="5398536"/>
                </a:lnTo>
                <a:lnTo>
                  <a:pt x="56818" y="3948801"/>
                </a:lnTo>
                <a:lnTo>
                  <a:pt x="222752" y="0"/>
                </a:lnTo>
                <a:close/>
              </a:path>
            </a:pathLst>
          </a:custGeom>
          <a:solidFill>
            <a:srgbClr val="FFFFFF"/>
          </a:solid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
        <p:nvSpPr>
          <p:cNvPr id="188" name="Google Shape;188;p9"/>
          <p:cNvSpPr txBox="1"/>
          <p:nvPr>
            <p:ph type="title"/>
          </p:nvPr>
        </p:nvSpPr>
        <p:spPr>
          <a:xfrm>
            <a:off x="685800" y="330316"/>
            <a:ext cx="7914550" cy="1675859"/>
          </a:xfrm>
          <a:prstGeom prst="rect">
            <a:avLst/>
          </a:prstGeom>
          <a:noFill/>
          <a:ln>
            <a:noFill/>
          </a:ln>
        </p:spPr>
        <p:txBody>
          <a:bodyPr anchorCtr="0" anchor="ctr" bIns="45700" lIns="91425" spcFirstLastPara="1" rIns="91425" wrap="square" tIns="45700">
            <a:normAutofit/>
          </a:bodyPr>
          <a:lstStyle/>
          <a:p>
            <a:pPr indent="0" lvl="0" marL="0" rtl="0" algn="l">
              <a:lnSpc>
                <a:spcPct val="110000"/>
              </a:lnSpc>
              <a:spcBef>
                <a:spcPts val="0"/>
              </a:spcBef>
              <a:spcAft>
                <a:spcPts val="0"/>
              </a:spcAft>
              <a:buClr>
                <a:srgbClr val="000000"/>
              </a:buClr>
              <a:buSzPts val="3200"/>
              <a:buFont typeface="Libre Franklin Black"/>
              <a:buNone/>
            </a:pPr>
            <a:r>
              <a:rPr b="1" i="0" lang="it-IT" sz="3200">
                <a:latin typeface="Libre Franklin Black"/>
                <a:ea typeface="Libre Franklin Black"/>
                <a:cs typeface="Libre Franklin Black"/>
                <a:sym typeface="Libre Franklin Black"/>
              </a:rPr>
              <a:t>Stato manutentivo del patrimonio, fabbisogno finanziario, investimenti </a:t>
            </a:r>
            <a:endParaRPr sz="3200">
              <a:latin typeface="Libre Franklin Black"/>
              <a:ea typeface="Libre Franklin Black"/>
              <a:cs typeface="Libre Franklin Black"/>
              <a:sym typeface="Libre Franklin Black"/>
            </a:endParaRPr>
          </a:p>
        </p:txBody>
      </p:sp>
      <p:sp>
        <p:nvSpPr>
          <p:cNvPr id="189" name="Google Shape;189;p9"/>
          <p:cNvSpPr txBox="1"/>
          <p:nvPr>
            <p:ph idx="1" type="body"/>
          </p:nvPr>
        </p:nvSpPr>
        <p:spPr>
          <a:xfrm>
            <a:off x="685800" y="2810013"/>
            <a:ext cx="5874026" cy="3514587"/>
          </a:xfrm>
          <a:prstGeom prst="rect">
            <a:avLst/>
          </a:prstGeom>
          <a:noFill/>
          <a:ln>
            <a:noFill/>
          </a:ln>
        </p:spPr>
        <p:txBody>
          <a:bodyPr anchorCtr="0" anchor="ctr" bIns="45700" lIns="91425" spcFirstLastPara="1" rIns="91425" wrap="square" tIns="45700">
            <a:noAutofit/>
          </a:bodyPr>
          <a:lstStyle/>
          <a:p>
            <a:pPr indent="-127000" lvl="0" marL="228600" rtl="0" algn="l">
              <a:lnSpc>
                <a:spcPct val="110000"/>
              </a:lnSpc>
              <a:spcBef>
                <a:spcPts val="0"/>
              </a:spcBef>
              <a:spcAft>
                <a:spcPts val="0"/>
              </a:spcAft>
              <a:buClr>
                <a:schemeClr val="lt1"/>
              </a:buClr>
              <a:buSzPts val="1600"/>
              <a:buNone/>
            </a:pPr>
            <a:r>
              <a:t/>
            </a:r>
            <a:endParaRPr>
              <a:latin typeface="Consolas"/>
              <a:ea typeface="Consolas"/>
              <a:cs typeface="Consolas"/>
              <a:sym typeface="Consolas"/>
            </a:endParaRPr>
          </a:p>
          <a:p>
            <a:pPr indent="-228600" lvl="0" marL="228600" rtl="0" algn="l">
              <a:lnSpc>
                <a:spcPct val="110000"/>
              </a:lnSpc>
              <a:spcBef>
                <a:spcPts val="1000"/>
              </a:spcBef>
              <a:spcAft>
                <a:spcPts val="0"/>
              </a:spcAft>
              <a:buClr>
                <a:schemeClr val="lt1"/>
              </a:buClr>
              <a:buSzPts val="1200"/>
              <a:buNone/>
            </a:pPr>
            <a:r>
              <a:t/>
            </a:r>
            <a:endParaRPr b="1" i="1" sz="1200">
              <a:latin typeface="Consolas"/>
              <a:ea typeface="Consolas"/>
              <a:cs typeface="Consolas"/>
              <a:sym typeface="Consolas"/>
            </a:endParaRPr>
          </a:p>
          <a:p>
            <a:pPr indent="0" lvl="0" marL="0" rtl="0" algn="l">
              <a:lnSpc>
                <a:spcPct val="110000"/>
              </a:lnSpc>
              <a:spcBef>
                <a:spcPts val="1000"/>
              </a:spcBef>
              <a:spcAft>
                <a:spcPts val="0"/>
              </a:spcAft>
              <a:buClr>
                <a:schemeClr val="lt1"/>
              </a:buClr>
              <a:buSzPts val="1200"/>
              <a:buNone/>
            </a:pPr>
            <a:r>
              <a:t/>
            </a:r>
            <a:endParaRPr sz="1200"/>
          </a:p>
        </p:txBody>
      </p:sp>
      <p:pic>
        <p:nvPicPr>
          <p:cNvPr descr="Casa" id="190" name="Google Shape;190;p9"/>
          <p:cNvPicPr preferRelativeResize="0"/>
          <p:nvPr/>
        </p:nvPicPr>
        <p:blipFill rotWithShape="1">
          <a:blip r:embed="rId4">
            <a:alphaModFix/>
          </a:blip>
          <a:srcRect b="0" l="0" r="0" t="0"/>
          <a:stretch/>
        </p:blipFill>
        <p:spPr>
          <a:xfrm rot="171272">
            <a:off x="7684579" y="1636936"/>
            <a:ext cx="3582518" cy="3582518"/>
          </a:xfrm>
          <a:prstGeom prst="rect">
            <a:avLst/>
          </a:prstGeom>
          <a:noFill/>
          <a:ln>
            <a:noFill/>
          </a:ln>
        </p:spPr>
      </p:pic>
      <p:sp>
        <p:nvSpPr>
          <p:cNvPr id="191" name="Google Shape;191;p9"/>
          <p:cNvSpPr txBox="1"/>
          <p:nvPr/>
        </p:nvSpPr>
        <p:spPr>
          <a:xfrm>
            <a:off x="9965235" y="6481888"/>
            <a:ext cx="2346960" cy="369332"/>
          </a:xfrm>
          <a:prstGeom prst="rect">
            <a:avLst/>
          </a:prstGeom>
          <a:noFill/>
          <a:ln>
            <a:noFill/>
          </a:ln>
        </p:spPr>
        <p:txBody>
          <a:bodyPr anchorCtr="0" anchor="t" bIns="45700" lIns="91425" spcFirstLastPara="1" rIns="91425" wrap="square" tIns="45700">
            <a:spAutoFit/>
          </a:bodyPr>
          <a:lstStyle/>
          <a:p>
            <a:pPr indent="0" lvl="0" marL="0" marR="0" rtl="0" algn="l">
              <a:spcBef>
                <a:spcPts val="0"/>
              </a:spcBef>
              <a:spcAft>
                <a:spcPts val="0"/>
              </a:spcAft>
              <a:buNone/>
            </a:pPr>
            <a:r>
              <a:rPr b="0" i="0" lang="it-IT" sz="1800" u="none" cap="none" strike="noStrike">
                <a:solidFill>
                  <a:schemeClr val="lt1"/>
                </a:solidFill>
                <a:latin typeface="Consolas"/>
                <a:ea typeface="Consolas"/>
                <a:cs typeface="Consolas"/>
                <a:sym typeface="Consolas"/>
              </a:rPr>
              <a:t>OCIO-VENEZIA</a:t>
            </a:r>
            <a:endParaRPr/>
          </a:p>
        </p:txBody>
      </p:sp>
      <p:sp>
        <p:nvSpPr>
          <p:cNvPr id="192" name="Google Shape;192;p9"/>
          <p:cNvSpPr txBox="1"/>
          <p:nvPr/>
        </p:nvSpPr>
        <p:spPr>
          <a:xfrm>
            <a:off x="688258" y="2519516"/>
            <a:ext cx="6096000" cy="3857466"/>
          </a:xfrm>
          <a:prstGeom prst="rect">
            <a:avLst/>
          </a:prstGeom>
          <a:noFill/>
          <a:ln>
            <a:noFill/>
          </a:ln>
        </p:spPr>
        <p:txBody>
          <a:bodyPr anchorCtr="0" anchor="t" bIns="45700" lIns="91425" spcFirstLastPara="1" rIns="91425" wrap="square" tIns="45700">
            <a:spAutoFit/>
          </a:bodyPr>
          <a:lstStyle/>
          <a:p>
            <a:pPr indent="-228600" lvl="0" marL="228600" marR="0" rtl="0" algn="l">
              <a:lnSpc>
                <a:spcPct val="91666"/>
              </a:lnSpc>
              <a:spcBef>
                <a:spcPts val="0"/>
              </a:spcBef>
              <a:spcAft>
                <a:spcPts val="0"/>
              </a:spcAft>
              <a:buClr>
                <a:srgbClr val="FFFFFF"/>
              </a:buClr>
              <a:buSzPts val="1800"/>
              <a:buFont typeface="Arial"/>
              <a:buChar char="•"/>
            </a:pPr>
            <a:r>
              <a:rPr b="0" i="0" lang="it-IT" sz="1800" u="none" cap="none" strike="noStrike">
                <a:solidFill>
                  <a:srgbClr val="FFFFFF"/>
                </a:solidFill>
                <a:latin typeface="Consolas"/>
                <a:ea typeface="Consolas"/>
                <a:cs typeface="Consolas"/>
                <a:sym typeface="Consolas"/>
              </a:rPr>
              <a:t>Secondo ATER l’impegno economico necessario a riportare tutti gli alloggi di proprietà in buono stato di conservazione ammonterebbe a </a:t>
            </a:r>
            <a:r>
              <a:rPr b="1" i="0" lang="it-IT" sz="1800" u="none" cap="none" strike="noStrike">
                <a:solidFill>
                  <a:srgbClr val="FFFFFF"/>
                </a:solidFill>
                <a:latin typeface="Consolas"/>
                <a:ea typeface="Consolas"/>
                <a:cs typeface="Consolas"/>
                <a:sym typeface="Consolas"/>
              </a:rPr>
              <a:t>318 milioni di euro</a:t>
            </a:r>
            <a:r>
              <a:rPr b="0" i="0" lang="it-IT" sz="1800" u="none" cap="none" strike="noStrike">
                <a:solidFill>
                  <a:srgbClr val="FFFFFF"/>
                </a:solidFill>
                <a:latin typeface="Consolas"/>
                <a:ea typeface="Consolas"/>
                <a:cs typeface="Consolas"/>
                <a:sym typeface="Consolas"/>
              </a:rPr>
              <a:t>. ​</a:t>
            </a:r>
            <a:endParaRPr/>
          </a:p>
          <a:p>
            <a:pPr indent="-228600" lvl="0" marL="228600" marR="0" rtl="0" algn="l">
              <a:lnSpc>
                <a:spcPct val="91666"/>
              </a:lnSpc>
              <a:spcBef>
                <a:spcPts val="0"/>
              </a:spcBef>
              <a:spcAft>
                <a:spcPts val="0"/>
              </a:spcAft>
              <a:buClr>
                <a:srgbClr val="FFFFFF"/>
              </a:buClr>
              <a:buSzPts val="1800"/>
              <a:buFont typeface="Arial"/>
              <a:buChar char="•"/>
            </a:pPr>
            <a:r>
              <a:rPr b="0" i="0" lang="it-IT" sz="1800" u="none" cap="none" strike="noStrike">
                <a:solidFill>
                  <a:srgbClr val="FFFFFF"/>
                </a:solidFill>
                <a:latin typeface="Consolas"/>
                <a:ea typeface="Consolas"/>
                <a:cs typeface="Consolas"/>
                <a:sym typeface="Consolas"/>
              </a:rPr>
              <a:t>Negli ultimi 5 anni, dal 2021 al 2024, ATER ha investito in manutenzione straordinaria, recupero e ristrutturazione edilizia 26,8 milioni di euro, una media di 5,4 milioni all’anno.​</a:t>
            </a:r>
            <a:endParaRPr/>
          </a:p>
          <a:p>
            <a:pPr indent="-228600" lvl="0" marL="228600" marR="0" rtl="0" algn="l">
              <a:lnSpc>
                <a:spcPct val="91666"/>
              </a:lnSpc>
              <a:spcBef>
                <a:spcPts val="0"/>
              </a:spcBef>
              <a:spcAft>
                <a:spcPts val="0"/>
              </a:spcAft>
              <a:buClr>
                <a:srgbClr val="FFFFFF"/>
              </a:buClr>
              <a:buSzPts val="1800"/>
              <a:buFont typeface="Arial"/>
              <a:buChar char="•"/>
            </a:pPr>
            <a:r>
              <a:rPr b="0" i="0" lang="it-IT" sz="1800" u="none" cap="none" strike="noStrike">
                <a:solidFill>
                  <a:srgbClr val="FFFFFF"/>
                </a:solidFill>
                <a:latin typeface="Consolas"/>
                <a:ea typeface="Consolas"/>
                <a:cs typeface="Consolas"/>
                <a:sym typeface="Consolas"/>
              </a:rPr>
              <a:t>A questi finanziamenti vanno aggiunti i fondi stanziati per interventi di manutenzione ordinaria su guasti segnalati dagli inquilini: circa 3 milioni di euro all’anno.​</a:t>
            </a:r>
            <a:endParaRPr/>
          </a:p>
          <a:p>
            <a:pPr indent="-228600" lvl="0" marL="228600" marR="0" rtl="0" algn="l">
              <a:lnSpc>
                <a:spcPct val="91666"/>
              </a:lnSpc>
              <a:spcBef>
                <a:spcPts val="0"/>
              </a:spcBef>
              <a:spcAft>
                <a:spcPts val="0"/>
              </a:spcAft>
              <a:buClr>
                <a:srgbClr val="FFFFFF"/>
              </a:buClr>
              <a:buSzPts val="1800"/>
              <a:buFont typeface="Arial"/>
              <a:buChar char="•"/>
            </a:pPr>
            <a:r>
              <a:rPr b="1" i="0" lang="it-IT" sz="1800" u="none" cap="none" strike="noStrike">
                <a:solidFill>
                  <a:srgbClr val="FFFFFF"/>
                </a:solidFill>
                <a:latin typeface="Consolas"/>
                <a:ea typeface="Consolas"/>
                <a:cs typeface="Consolas"/>
                <a:sym typeface="Consolas"/>
              </a:rPr>
              <a:t>Alloggi sfitti recuperati nel 2024: 242</a:t>
            </a:r>
            <a:r>
              <a:rPr b="0" i="0" lang="it-IT" sz="1800" u="none" cap="none" strike="noStrike">
                <a:solidFill>
                  <a:srgbClr val="FFFFFF"/>
                </a:solidFill>
                <a:latin typeface="Consolas"/>
                <a:ea typeface="Consolas"/>
                <a:cs typeface="Consolas"/>
                <a:sym typeface="Consolas"/>
              </a:rPr>
              <a:t>​</a:t>
            </a:r>
            <a:endParaRPr/>
          </a:p>
          <a:p>
            <a:pPr indent="-228600" lvl="0" marL="228600" marR="0" rtl="0" algn="l">
              <a:lnSpc>
                <a:spcPct val="91666"/>
              </a:lnSpc>
              <a:spcBef>
                <a:spcPts val="0"/>
              </a:spcBef>
              <a:spcAft>
                <a:spcPts val="0"/>
              </a:spcAft>
              <a:buClr>
                <a:srgbClr val="FFFFFF"/>
              </a:buClr>
              <a:buSzPts val="1800"/>
              <a:buFont typeface="Arial"/>
              <a:buChar char="•"/>
            </a:pPr>
            <a:r>
              <a:rPr b="1" i="0" lang="it-IT" sz="1800" u="none" cap="none" strike="noStrike">
                <a:solidFill>
                  <a:srgbClr val="FFFFFF"/>
                </a:solidFill>
                <a:latin typeface="Consolas"/>
                <a:ea typeface="Consolas"/>
                <a:cs typeface="Consolas"/>
                <a:sym typeface="Consolas"/>
              </a:rPr>
              <a:t>Alloggi restituiti dagli inquilini nel 2024 per disdetta o altro: 326</a:t>
            </a:r>
            <a:endParaRPr/>
          </a:p>
          <a:p>
            <a:pPr indent="0" lvl="0" marL="0" marR="0" rtl="0" algn="ctr">
              <a:spcBef>
                <a:spcPts val="0"/>
              </a:spcBef>
              <a:spcAft>
                <a:spcPts val="0"/>
              </a:spcAft>
              <a:buNone/>
            </a:pPr>
            <a:r>
              <a:t/>
            </a:r>
            <a:endParaRPr b="0" i="0" sz="1800" u="none" cap="none" strike="noStrike">
              <a:solidFill>
                <a:schemeClr val="lt1"/>
              </a:solidFill>
              <a:latin typeface="Consolas"/>
              <a:ea typeface="Consolas"/>
              <a:cs typeface="Consolas"/>
              <a:sym typeface="Consolas"/>
            </a:endParaRPr>
          </a:p>
        </p:txBody>
      </p:sp>
    </p:spTree>
  </p:cSld>
  <p:clrMapOvr>
    <a:masterClrMapping/>
  </p:clrMapOvr>
</p:sld>
</file>

<file path=ppt/theme/theme1.xml><?xml version="1.0" encoding="utf-8"?>
<a:theme xmlns:a="http://schemas.openxmlformats.org/drawingml/2006/main" xmlns:r="http://schemas.openxmlformats.org/officeDocument/2006/relationships" name="AfterhoursVTI">
  <a:themeElements>
    <a:clrScheme name="Afterhours">
      <a:dk1>
        <a:srgbClr val="000000"/>
      </a:dk1>
      <a:lt1>
        <a:srgbClr val="FFFFFF"/>
      </a:lt1>
      <a:dk2>
        <a:srgbClr val="2D3122"/>
      </a:dk2>
      <a:lt2>
        <a:srgbClr val="F3F2EE"/>
      </a:lt2>
      <a:accent1>
        <a:srgbClr val="31AEC4"/>
      </a:accent1>
      <a:accent2>
        <a:srgbClr val="3163BD"/>
      </a:accent2>
      <a:accent3>
        <a:srgbClr val="5E854F"/>
      </a:accent3>
      <a:accent4>
        <a:srgbClr val="34B66C"/>
      </a:accent4>
      <a:accent5>
        <a:srgbClr val="CD2929"/>
      </a:accent5>
      <a:accent6>
        <a:srgbClr val="6946C8"/>
      </a:accent6>
      <a:hlink>
        <a:srgbClr val="0678EA"/>
      </a:hlink>
      <a:folHlink>
        <a:srgbClr val="B6588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2025-11-12T08:23:32Z</dcterms:created>
</cp:coreProperties>
</file>